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8" r:id="rId5"/>
    <p:sldId id="264" r:id="rId6"/>
    <p:sldId id="260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2C38"/>
    <a:srgbClr val="24496A"/>
    <a:srgbClr val="EA1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8970" autoAdjust="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8012B53-EEDE-466D-B9B6-10B9CA984E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9315E9-DA81-447E-B9C2-8374D08A8E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6C86BF7-F237-44E9-88D0-5D667ECF08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51D0E7-87FA-43F8-819A-B5B504E0F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E2AE-22E2-47C5-ACC2-6D8B9211595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2125E5-BCF8-421A-BDE2-50205B3D7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5438EF-A3AC-4BF6-81DD-2624ABEC0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EC9A-860C-460D-9D6D-67417885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7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641C7-878F-407D-9DAA-E3E45E7A4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3556C6B-BC45-431A-820B-29A82DE75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C74FA1-0D5F-40D4-91D4-6AED1CFF2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E2AE-22E2-47C5-ACC2-6D8B9211595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FC85EC-564E-47F8-8901-A92F4981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7AC59E-8BA8-4230-9DC6-3D4BD0BBA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EC9A-860C-460D-9D6D-67417885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90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6279052-00B8-4BD0-B6CF-FD01D9BC91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97763A2-95DF-4235-8518-9FDD800AE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28B60C-AB5C-43AF-AC1D-97BD6C16A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E2AE-22E2-47C5-ACC2-6D8B9211595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54F155-543F-4DB5-86F7-DECE7083E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342151-54C6-4D1F-9D26-87929C3AE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EC9A-860C-460D-9D6D-67417885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0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6B40D2-5053-461C-B979-173EED1D0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7DB571-FF99-4A0A-BBD2-BCBA75DBD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E35CEA-0ED4-4902-968F-9BC6AC824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E2AE-22E2-47C5-ACC2-6D8B9211595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A0D9FA-6F2F-4E9E-B48A-946583752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D9EDD8-6001-4F54-BFD4-C3B1A291B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EC9A-860C-460D-9D6D-67417885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8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9DA1E7-B0E5-42DD-9537-8C94C7B09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F7C224D-91FB-4DFA-92C9-4A4DE7547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8F6600-C261-4575-8EAD-5D8D5D283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E2AE-22E2-47C5-ACC2-6D8B9211595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1A8DFC-206C-4B5B-90F8-532EE2516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B706DD-1480-4E00-9CAF-019ABFF75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EC9A-860C-460D-9D6D-67417885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36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69D1F3-BA76-462C-B6B1-4AE90C8EF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8C6D17-5975-48C4-B4B3-41B601687D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408A27-B4C1-432A-AC17-C667A78DB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1B1612A-E5BE-43F8-B8A7-AA662F190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E2AE-22E2-47C5-ACC2-6D8B9211595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FDE2457-9C50-4CF6-B707-3BB08F4C3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F0EEE5-3833-434A-812E-D9BCFF757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EC9A-860C-460D-9D6D-67417885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2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2897D0-28F1-4CA7-87B3-498BE3C5C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2C3F16-34F8-48F7-90CB-968D62C70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9830D0C-98FC-464E-AFF7-E873B27A0F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A6089B3-C935-4983-8E3D-B5B64B54A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106E7FD-133C-4203-8DD9-9C60A76028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72F2487-02B3-4879-B95C-751F1FC13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E2AE-22E2-47C5-ACC2-6D8B9211595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E1826E5-EE93-459E-86BE-01EE808AE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17CFE12-34C5-46D9-A0A2-DF99960F7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EC9A-860C-460D-9D6D-67417885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5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2D863-2E7A-4A8D-A6AF-D97F80864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BE716FC-34F5-4736-8045-7FB9150E7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E2AE-22E2-47C5-ACC2-6D8B9211595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D050948-05ED-49F4-AA0B-A47081E42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FEF2254-90F9-449D-A0A3-DE1AC5500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EC9A-860C-460D-9D6D-67417885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7237B9B-97A0-4E36-A43E-26417578D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E2AE-22E2-47C5-ACC2-6D8B9211595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E7456E0-B6E7-486A-9D48-DB793AD8B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0418F9C-CB80-423F-9FF0-B323DB7CB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EC9A-860C-460D-9D6D-67417885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1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93AEBA-2F15-47F5-9171-A26A512AB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F97181-99BA-4382-BAF6-4690B4CCF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5E6822B-17D9-4C86-B468-9245A14CA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57D402-53E6-45CC-B15F-A98596827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E2AE-22E2-47C5-ACC2-6D8B9211595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610A8A-4B3C-48D8-BB64-4D3988B94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807FF9-FE24-4185-9748-A09B2EA5C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EC9A-860C-460D-9D6D-67417885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86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38B0D0-B993-48B7-BB50-BBD625600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921B04D-7EA8-45C3-A904-2CF005C26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AB97A4E-04E9-4675-A360-B93A14AEB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7B3C988-8863-468E-89FC-20887AE1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E2AE-22E2-47C5-ACC2-6D8B9211595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E317732-562F-4003-BFEC-B1E4A2E42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A9954B6-6114-4D4A-BF4B-A11FE5235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EC9A-860C-460D-9D6D-67417885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95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B96C4FD-EC2D-4F4F-97E8-EBDCC595894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178DE6-AF29-401C-A7A1-CB3848429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6CABF26-FF92-41CD-B074-5A9F0E29D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8D803B-D05C-42D4-B5DD-AC7997F8B8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1E2AE-22E2-47C5-ACC2-6D8B9211595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6DA3E6-12D6-4176-9600-0897D0E2A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B140E7-8199-4AA6-9291-7959CB480A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EEC9A-860C-460D-9D6D-67417885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9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&#1092;&#1094;&#1086;&#1084;&#1086;&#1092;&#1074;.&#1088;&#1092;/activities/page260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hyperlink" Target="https://kdusshk.ru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5.xml"/><Relationship Id="rId7" Type="http://schemas.openxmlformats.org/officeDocument/2006/relationships/slide" Target="slide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kremlin.ru/acts/assignments/orders/62119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emlin.ru/acts/assignments/orders/62119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hyperlink" Target="http://www.kremlin.ru/events/councils/64162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hyperlink" Target="http://&#1092;&#1094;&#1086;&#1084;&#1086;&#1092;&#1074;.&#1088;&#1092;/news/post/456/" TargetMode="External"/><Relationship Id="rId3" Type="http://schemas.openxmlformats.org/officeDocument/2006/relationships/hyperlink" Target="https://base.garant.ru/12157560/" TargetMode="External"/><Relationship Id="rId7" Type="http://schemas.openxmlformats.org/officeDocument/2006/relationships/hyperlink" Target="http://publication.pravo.gov.ru/Document/View/0001202004240053" TargetMode="External"/><Relationship Id="rId12" Type="http://schemas.openxmlformats.org/officeDocument/2006/relationships/image" Target="../media/image1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hyperlink" Target="https://base.garant.ru/55183187/" TargetMode="External"/><Relationship Id="rId5" Type="http://schemas.openxmlformats.org/officeDocument/2006/relationships/hyperlink" Target="https://www.garant.ru/products/ipo/prime/doc/74866492/" TargetMode="External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hyperlink" Target="https://base.garant.ru/77706811/" TargetMode="External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8C844E-5638-4A6F-B4F4-87DD4A9C6C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1343" y="263135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EA1B35"/>
                </a:solidFill>
                <a:latin typeface="Times New Roman" pitchFamily="18" charset="0"/>
                <a:cs typeface="Times New Roman" pitchFamily="18" charset="0"/>
              </a:rPr>
              <a:t>ШКОЛЬНЫЙ СПОРТИВНЫЙ </a:t>
            </a:r>
            <a:br>
              <a:rPr lang="ru-RU" b="1" dirty="0">
                <a:solidFill>
                  <a:srgbClr val="EA1B3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EA1B35"/>
                </a:solidFill>
                <a:latin typeface="Times New Roman" pitchFamily="18" charset="0"/>
                <a:cs typeface="Times New Roman" pitchFamily="18" charset="0"/>
              </a:rPr>
              <a:t>КЛУБ</a:t>
            </a:r>
            <a:endParaRPr lang="en-US" b="1" dirty="0">
              <a:solidFill>
                <a:srgbClr val="EA1B3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F34A777-47AD-4EA4-B141-F89F0BC7B9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9893" y="6147891"/>
            <a:ext cx="9144000" cy="481510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г. Ставрополь, 2021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889" y="203961"/>
            <a:ext cx="2036229" cy="1932569"/>
          </a:xfrm>
          <a:prstGeom prst="ellipse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520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702" y="22982"/>
            <a:ext cx="950382" cy="902000"/>
          </a:xfrm>
          <a:prstGeom prst="ellipse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65513" y="-33850"/>
            <a:ext cx="91276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242C38"/>
                </a:solidFill>
                <a:latin typeface="Times New Roman" pitchFamily="18" charset="0"/>
                <a:cs typeface="Times New Roman" pitchFamily="18" charset="0"/>
              </a:rPr>
              <a:t>ВНЕСЕНИЕ  ШСК  В  </a:t>
            </a:r>
            <a:b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242C3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242C38"/>
                </a:solidFill>
                <a:latin typeface="Times New Roman" pitchFamily="18" charset="0"/>
                <a:cs typeface="Times New Roman" pitchFamily="18" charset="0"/>
              </a:rPr>
              <a:t>ЕДИНЫЙ ВСЕРОССИЙСКИЙ  РЕЕСТР  ШСК</a:t>
            </a:r>
            <a:endParaRPr lang="en-US" sz="3000" spc="60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rgbClr val="242C3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3558" y="2028978"/>
            <a:ext cx="1100842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лицензию на осуществление образовательной деятельности по виду образования «дополнительное образование детей и взрослых»; 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spc="-30" dirty="0"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ru-RU" sz="2000" spc="-50" dirty="0">
                <a:latin typeface="Times New Roman" pitchFamily="18" charset="0"/>
                <a:cs typeface="Times New Roman" pitchFamily="18" charset="0"/>
              </a:rPr>
              <a:t> спортивно-массовых, физкультурно-спортивных и социально-значимых мероприятий на уч. год;</a:t>
            </a:r>
          </a:p>
          <a:p>
            <a:pPr algn="just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расписание работы спортивных секций в ШСК;</a:t>
            </a:r>
          </a:p>
          <a:p>
            <a:pPr algn="just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календарный план спортивно-массовых мероприятий. 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8145" y="996830"/>
            <a:ext cx="105571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формирования Всероссийского реестра ШСК общеобразовательная организация должна СОЗДАТЬ на официальном сайте своей организации СТРАНИЦУ (ВКЛАДКУ) «ШСК» и разместить на ней документы о деятельности ШСК: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63940" y="2019576"/>
            <a:ext cx="1100842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25136" y="4029526"/>
            <a:ext cx="1100842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613558" y="6341423"/>
            <a:ext cx="11166764" cy="13022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993112" y="6354445"/>
            <a:ext cx="77410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Примечание! Все документы размещаются в формате PDF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25136" y="4126778"/>
            <a:ext cx="4690754" cy="2092881"/>
          </a:xfrm>
          <a:prstGeom prst="rect">
            <a:avLst/>
          </a:prstGeom>
          <a:solidFill>
            <a:schemeClr val="tx2">
              <a:lumMod val="75000"/>
              <a:alpha val="2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ШСК, созданные в качестве структурных подразделений размещают:</a:t>
            </a:r>
          </a:p>
          <a:p>
            <a:pPr algn="ctr"/>
            <a:endParaRPr lang="ru-RU" sz="500" dirty="0">
              <a:latin typeface="Times New Roman" pitchFamily="18" charset="0"/>
              <a:cs typeface="Times New Roman" pitchFamily="18" charset="0"/>
            </a:endParaRPr>
          </a:p>
          <a:p>
            <a:pPr marL="1257300" lvl="2" indent="-342900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приказ о создании ШСК</a:t>
            </a:r>
          </a:p>
          <a:p>
            <a:pPr marL="1257300" lvl="2" indent="-342900">
              <a:buFont typeface="Wingdings" pitchFamily="2" charset="2"/>
              <a:buChar char="ü"/>
            </a:pPr>
            <a:endParaRPr lang="ru-RU" sz="500" dirty="0">
              <a:latin typeface="Times New Roman" pitchFamily="18" charset="0"/>
              <a:cs typeface="Times New Roman" pitchFamily="18" charset="0"/>
            </a:endParaRPr>
          </a:p>
          <a:p>
            <a:pPr marL="1257300" lvl="2" indent="-342900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положение о ШСК. </a:t>
            </a:r>
          </a:p>
          <a:p>
            <a:pPr marL="1257300" lvl="2" indent="-342900">
              <a:buFont typeface="Wingdings" pitchFamily="2" charset="2"/>
              <a:buChar char="ü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08072" y="4126778"/>
            <a:ext cx="5913912" cy="2092881"/>
          </a:xfrm>
          <a:prstGeom prst="rect">
            <a:avLst/>
          </a:prstGeom>
          <a:solidFill>
            <a:schemeClr val="tx2">
              <a:lumMod val="75000"/>
              <a:alpha val="2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ШСК, созданные в виде общественных объединений размещают: </a:t>
            </a:r>
          </a:p>
          <a:p>
            <a:endParaRPr lang="ru-RU" sz="5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протокол общего собрания общеобразовательной организации о создании ШСК </a:t>
            </a:r>
          </a:p>
          <a:p>
            <a:pPr marL="342900" indent="-342900">
              <a:buFont typeface="Wingdings" pitchFamily="2" charset="2"/>
              <a:buChar char="ü"/>
            </a:pPr>
            <a:endParaRPr lang="ru-RU" sz="5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устав ШСК, принятый на съезде/общем собрании общеобразовательной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3506165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702" y="22982"/>
            <a:ext cx="950382" cy="902000"/>
          </a:xfrm>
          <a:prstGeom prst="ellipse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09701" y="164284"/>
            <a:ext cx="93834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242C38"/>
                </a:solidFill>
                <a:latin typeface="Times New Roman" pitchFamily="18" charset="0"/>
                <a:cs typeface="Times New Roman" pitchFamily="18" charset="0"/>
              </a:rPr>
              <a:t>МЕРОПРИЯТИЯ,  НАПРАВЛЕННЫЕ  НА  РАЗВИТИЕ  ШКОЛЬНЫХ  СПОРТИВНЫХ  КЛУБОВ</a:t>
            </a:r>
            <a:endParaRPr lang="en-US" sz="3000" spc="60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rgbClr val="242C3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5395" y="1334155"/>
            <a:ext cx="8815780" cy="1877437"/>
          </a:xfrm>
          <a:prstGeom prst="rect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Общеобразовательные организации, в которых созданы ШСК ежегодно должны принимать участие в таких мероприятиях, как:</a:t>
            </a:r>
          </a:p>
          <a:p>
            <a:pPr algn="ctr"/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Всероссийский смотр-конкурс на лучшую постановку физкультурной работы и развитие массового спорта среди школьных спортивных клубов;</a:t>
            </a:r>
          </a:p>
          <a:p>
            <a:pPr algn="just"/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Всероссийские спортивные игры школьных спортивных клубов.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95575" y="3429000"/>
            <a:ext cx="8715374" cy="3231654"/>
          </a:xfrm>
          <a:prstGeom prst="rect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Создание ШСК способствует получению специальных знаний, умений и навыков (не входящих в школьную программу), которые приводят к успешной подготовке школьников к:</a:t>
            </a:r>
          </a:p>
          <a:p>
            <a:pPr algn="ctr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выполнению нормативов Всероссийского физкультурно-спортивного комплекса «Готов к труду и обороне»;</a:t>
            </a:r>
          </a:p>
          <a:p>
            <a:pPr algn="just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участию во Всероссийских спортивных играх школьников «Президентские спортивные игры»;</a:t>
            </a:r>
          </a:p>
          <a:p>
            <a:pPr algn="just"/>
            <a:endParaRPr lang="ru-RU" sz="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участию во Всероссийских спортивных соревнованиях школьников «Президентские состязания». </a:t>
            </a:r>
          </a:p>
        </p:txBody>
      </p:sp>
    </p:spTree>
    <p:extLst>
      <p:ext uri="{BB962C8B-B14F-4D97-AF65-F5344CB8AC3E}">
        <p14:creationId xmlns:p14="http://schemas.microsoft.com/office/powerpoint/2010/main" val="2739332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702" y="22982"/>
            <a:ext cx="950382" cy="902000"/>
          </a:xfrm>
          <a:prstGeom prst="ellipse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65513" y="164284"/>
            <a:ext cx="912767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242C38"/>
                </a:solidFill>
                <a:latin typeface="Times New Roman" pitchFamily="18" charset="0"/>
                <a:cs typeface="Times New Roman" pitchFamily="18" charset="0"/>
              </a:rPr>
              <a:t>ИНФОРМАЦИОННОЕ  СОПРОВОЖДЕНИЕ</a:t>
            </a:r>
            <a:endParaRPr lang="en-US" sz="3000" spc="60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rgbClr val="242C3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hlinkClick r:id="rId3"/>
          </p:cNvPr>
          <p:cNvSpPr txBox="1"/>
          <p:nvPr/>
        </p:nvSpPr>
        <p:spPr>
          <a:xfrm rot="10800000" flipH="1" flipV="1">
            <a:off x="5410200" y="1086601"/>
            <a:ext cx="3662362" cy="1631216"/>
          </a:xfrm>
          <a:prstGeom prst="rect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ШСК на сайте ФГБУ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«Федеральный центр организационно-методического обеспечения физического воспитания»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hlinkClick r:id="rId4"/>
          </p:cNvPr>
          <p:cNvSpPr txBox="1"/>
          <p:nvPr/>
        </p:nvSpPr>
        <p:spPr>
          <a:xfrm>
            <a:off x="2714377" y="2959035"/>
            <a:ext cx="3514972" cy="1261884"/>
          </a:xfrm>
          <a:prstGeom prst="rect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0">
            <a:spAutoFit/>
          </a:bodyPr>
          <a:lstStyle/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Итоги краевых мероприятий, направленных на развитие ШСК</a:t>
            </a: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E4BD0EE-92AD-4442-97BB-18191F2B0D91}"/>
              </a:ext>
            </a:extLst>
          </p:cNvPr>
          <p:cNvSpPr/>
          <p:nvPr/>
        </p:nvSpPr>
        <p:spPr>
          <a:xfrm>
            <a:off x="3452811" y="4605012"/>
            <a:ext cx="55530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всеми возникающими вопросами по организации деятельности ШСК, подготовке документации и др. обращаться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телефону: 8 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(8652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23-71-26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эл. почта: </a:t>
            </a:r>
            <a:r>
              <a:rPr lang="en-US" sz="20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resource_center@kdusshk.ru</a:t>
            </a:r>
            <a:endParaRPr lang="ru-RU" sz="200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hlinkClick r:id="rId3"/>
            <a:extLst>
              <a:ext uri="{FF2B5EF4-FFF2-40B4-BE49-F238E27FC236}">
                <a16:creationId xmlns:a16="http://schemas.microsoft.com/office/drawing/2014/main" id="{E12DB30E-D8EF-43D0-B343-3A0076D066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97761" y="1086601"/>
            <a:ext cx="1631216" cy="1631216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1" name="Рисунок 10">
            <a:hlinkClick r:id="rId4"/>
            <a:extLst>
              <a:ext uri="{FF2B5EF4-FFF2-40B4-BE49-F238E27FC236}">
                <a16:creationId xmlns:a16="http://schemas.microsoft.com/office/drawing/2014/main" id="{CD395E09-32CB-44EB-BD44-29B7951C15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12528" y="2959035"/>
            <a:ext cx="1257300" cy="1257300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3690203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702" y="22982"/>
            <a:ext cx="950382" cy="902000"/>
          </a:xfrm>
          <a:prstGeom prst="ellipse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1174936" y="1720477"/>
            <a:ext cx="101840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Нормативно-правовые основы деятельности школьного спортивного клуба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12">
            <a:extLst>
              <a:ext uri="{FF2B5EF4-FFF2-40B4-BE49-F238E27FC236}">
                <a16:creationId xmlns:a16="http://schemas.microsoft.com/office/drawing/2014/main" id="{4A690E77-0127-454C-976C-4B17B9F3E156}"/>
              </a:ext>
            </a:extLst>
          </p:cNvPr>
          <p:cNvGrpSpPr>
            <a:grpSpLocks/>
          </p:cNvGrpSpPr>
          <p:nvPr/>
        </p:nvGrpSpPr>
        <p:grpSpPr bwMode="auto">
          <a:xfrm>
            <a:off x="514215" y="1133561"/>
            <a:ext cx="10670856" cy="471488"/>
            <a:chOff x="1246" y="2693"/>
            <a:chExt cx="3218" cy="297"/>
          </a:xfrm>
        </p:grpSpPr>
        <p:sp>
          <p:nvSpPr>
            <p:cNvPr id="9" name="Line 13">
              <a:extLst>
                <a:ext uri="{FF2B5EF4-FFF2-40B4-BE49-F238E27FC236}">
                  <a16:creationId xmlns:a16="http://schemas.microsoft.com/office/drawing/2014/main" id="{1023AE55-8AE1-471B-B607-E1CE0476841D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14">
              <a:extLst>
                <a:ext uri="{FF2B5EF4-FFF2-40B4-BE49-F238E27FC236}">
                  <a16:creationId xmlns:a16="http://schemas.microsoft.com/office/drawing/2014/main" id="{94A60F29-704C-4379-8E62-A36A063FC6F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08" y="2786"/>
              <a:ext cx="197" cy="122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1" name="Text Box 16">
              <a:extLst>
                <a:ext uri="{FF2B5EF4-FFF2-40B4-BE49-F238E27FC236}">
                  <a16:creationId xmlns:a16="http://schemas.microsoft.com/office/drawing/2014/main" id="{170A2FCB-C6CE-4FB9-ADE4-4960320B9D0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8" y="2693"/>
              <a:ext cx="98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3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3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 12">
            <a:extLst>
              <a:ext uri="{FF2B5EF4-FFF2-40B4-BE49-F238E27FC236}">
                <a16:creationId xmlns:a16="http://schemas.microsoft.com/office/drawing/2014/main" id="{4A690E77-0127-454C-976C-4B17B9F3E156}"/>
              </a:ext>
            </a:extLst>
          </p:cNvPr>
          <p:cNvGrpSpPr>
            <a:grpSpLocks/>
          </p:cNvGrpSpPr>
          <p:nvPr/>
        </p:nvGrpSpPr>
        <p:grpSpPr bwMode="auto">
          <a:xfrm>
            <a:off x="514215" y="2835338"/>
            <a:ext cx="10670856" cy="471488"/>
            <a:chOff x="1246" y="2693"/>
            <a:chExt cx="3218" cy="297"/>
          </a:xfrm>
        </p:grpSpPr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1023AE55-8AE1-471B-B607-E1CE0476841D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94A60F29-704C-4379-8E62-A36A063FC6F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08" y="2786"/>
              <a:ext cx="197" cy="122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5" name="Text Box 16">
              <a:extLst>
                <a:ext uri="{FF2B5EF4-FFF2-40B4-BE49-F238E27FC236}">
                  <a16:creationId xmlns:a16="http://schemas.microsoft.com/office/drawing/2014/main" id="{170A2FCB-C6CE-4FB9-ADE4-4960320B9D0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8" y="2693"/>
              <a:ext cx="98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3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3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Group 12">
            <a:extLst>
              <a:ext uri="{FF2B5EF4-FFF2-40B4-BE49-F238E27FC236}">
                <a16:creationId xmlns:a16="http://schemas.microsoft.com/office/drawing/2014/main" id="{4A690E77-0127-454C-976C-4B17B9F3E156}"/>
              </a:ext>
            </a:extLst>
          </p:cNvPr>
          <p:cNvGrpSpPr>
            <a:grpSpLocks/>
          </p:cNvGrpSpPr>
          <p:nvPr/>
        </p:nvGrpSpPr>
        <p:grpSpPr bwMode="auto">
          <a:xfrm>
            <a:off x="514215" y="1693357"/>
            <a:ext cx="10670856" cy="471488"/>
            <a:chOff x="1246" y="2693"/>
            <a:chExt cx="3218" cy="297"/>
          </a:xfrm>
        </p:grpSpPr>
        <p:sp>
          <p:nvSpPr>
            <p:cNvPr id="17" name="Line 13">
              <a:extLst>
                <a:ext uri="{FF2B5EF4-FFF2-40B4-BE49-F238E27FC236}">
                  <a16:creationId xmlns:a16="http://schemas.microsoft.com/office/drawing/2014/main" id="{1023AE55-8AE1-471B-B607-E1CE0476841D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94A60F29-704C-4379-8E62-A36A063FC6F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08" y="2786"/>
              <a:ext cx="197" cy="122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9" name="Text Box 16">
              <a:extLst>
                <a:ext uri="{FF2B5EF4-FFF2-40B4-BE49-F238E27FC236}">
                  <a16:creationId xmlns:a16="http://schemas.microsoft.com/office/drawing/2014/main" id="{170A2FCB-C6CE-4FB9-ADE4-4960320B9D0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8" y="2693"/>
              <a:ext cx="9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3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grpSp>
        <p:nvGrpSpPr>
          <p:cNvPr id="20" name="Group 12">
            <a:extLst>
              <a:ext uri="{FF2B5EF4-FFF2-40B4-BE49-F238E27FC236}">
                <a16:creationId xmlns:a16="http://schemas.microsoft.com/office/drawing/2014/main" id="{4A690E77-0127-454C-976C-4B17B9F3E156}"/>
              </a:ext>
            </a:extLst>
          </p:cNvPr>
          <p:cNvGrpSpPr>
            <a:grpSpLocks/>
          </p:cNvGrpSpPr>
          <p:nvPr/>
        </p:nvGrpSpPr>
        <p:grpSpPr bwMode="auto">
          <a:xfrm>
            <a:off x="514215" y="4573019"/>
            <a:ext cx="10670856" cy="471488"/>
            <a:chOff x="1246" y="2693"/>
            <a:chExt cx="3218" cy="297"/>
          </a:xfrm>
        </p:grpSpPr>
        <p:sp>
          <p:nvSpPr>
            <p:cNvPr id="21" name="Line 13">
              <a:extLst>
                <a:ext uri="{FF2B5EF4-FFF2-40B4-BE49-F238E27FC236}">
                  <a16:creationId xmlns:a16="http://schemas.microsoft.com/office/drawing/2014/main" id="{1023AE55-8AE1-471B-B607-E1CE0476841D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14">
              <a:extLst>
                <a:ext uri="{FF2B5EF4-FFF2-40B4-BE49-F238E27FC236}">
                  <a16:creationId xmlns:a16="http://schemas.microsoft.com/office/drawing/2014/main" id="{94A60F29-704C-4379-8E62-A36A063FC6F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08" y="2786"/>
              <a:ext cx="197" cy="122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3" name="Text Box 16">
              <a:extLst>
                <a:ext uri="{FF2B5EF4-FFF2-40B4-BE49-F238E27FC236}">
                  <a16:creationId xmlns:a16="http://schemas.microsoft.com/office/drawing/2014/main" id="{170A2FCB-C6CE-4FB9-ADE4-4960320B9D0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8" y="2693"/>
              <a:ext cx="98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3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lang="en-US" sz="23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4" name="Group 12">
            <a:extLst>
              <a:ext uri="{FF2B5EF4-FFF2-40B4-BE49-F238E27FC236}">
                <a16:creationId xmlns:a16="http://schemas.microsoft.com/office/drawing/2014/main" id="{4A690E77-0127-454C-976C-4B17B9F3E156}"/>
              </a:ext>
            </a:extLst>
          </p:cNvPr>
          <p:cNvGrpSpPr>
            <a:grpSpLocks/>
          </p:cNvGrpSpPr>
          <p:nvPr/>
        </p:nvGrpSpPr>
        <p:grpSpPr bwMode="auto">
          <a:xfrm>
            <a:off x="514215" y="2254662"/>
            <a:ext cx="10670856" cy="471488"/>
            <a:chOff x="1246" y="2693"/>
            <a:chExt cx="3218" cy="297"/>
          </a:xfrm>
        </p:grpSpPr>
        <p:sp>
          <p:nvSpPr>
            <p:cNvPr id="25" name="Line 13">
              <a:extLst>
                <a:ext uri="{FF2B5EF4-FFF2-40B4-BE49-F238E27FC236}">
                  <a16:creationId xmlns:a16="http://schemas.microsoft.com/office/drawing/2014/main" id="{1023AE55-8AE1-471B-B607-E1CE0476841D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14">
              <a:extLst>
                <a:ext uri="{FF2B5EF4-FFF2-40B4-BE49-F238E27FC236}">
                  <a16:creationId xmlns:a16="http://schemas.microsoft.com/office/drawing/2014/main" id="{94A60F29-704C-4379-8E62-A36A063FC6F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08" y="2786"/>
              <a:ext cx="197" cy="122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Text Box 16">
              <a:extLst>
                <a:ext uri="{FF2B5EF4-FFF2-40B4-BE49-F238E27FC236}">
                  <a16:creationId xmlns:a16="http://schemas.microsoft.com/office/drawing/2014/main" id="{170A2FCB-C6CE-4FB9-ADE4-4960320B9D0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8" y="2693"/>
              <a:ext cx="98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3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3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" name="Group 12">
            <a:extLst>
              <a:ext uri="{FF2B5EF4-FFF2-40B4-BE49-F238E27FC236}">
                <a16:creationId xmlns:a16="http://schemas.microsoft.com/office/drawing/2014/main" id="{4A690E77-0127-454C-976C-4B17B9F3E156}"/>
              </a:ext>
            </a:extLst>
          </p:cNvPr>
          <p:cNvGrpSpPr>
            <a:grpSpLocks/>
          </p:cNvGrpSpPr>
          <p:nvPr/>
        </p:nvGrpSpPr>
        <p:grpSpPr bwMode="auto">
          <a:xfrm>
            <a:off x="514215" y="3410062"/>
            <a:ext cx="10670856" cy="471488"/>
            <a:chOff x="1246" y="2693"/>
            <a:chExt cx="3218" cy="297"/>
          </a:xfrm>
        </p:grpSpPr>
        <p:sp>
          <p:nvSpPr>
            <p:cNvPr id="29" name="Line 13">
              <a:extLst>
                <a:ext uri="{FF2B5EF4-FFF2-40B4-BE49-F238E27FC236}">
                  <a16:creationId xmlns:a16="http://schemas.microsoft.com/office/drawing/2014/main" id="{1023AE55-8AE1-471B-B607-E1CE0476841D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14">
              <a:extLst>
                <a:ext uri="{FF2B5EF4-FFF2-40B4-BE49-F238E27FC236}">
                  <a16:creationId xmlns:a16="http://schemas.microsoft.com/office/drawing/2014/main" id="{94A60F29-704C-4379-8E62-A36A063FC6F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08" y="2786"/>
              <a:ext cx="197" cy="122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1" name="Text Box 16">
              <a:extLst>
                <a:ext uri="{FF2B5EF4-FFF2-40B4-BE49-F238E27FC236}">
                  <a16:creationId xmlns:a16="http://schemas.microsoft.com/office/drawing/2014/main" id="{170A2FCB-C6CE-4FB9-ADE4-4960320B9D0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8" y="2693"/>
              <a:ext cx="98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3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3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" name="Group 12">
            <a:extLst>
              <a:ext uri="{FF2B5EF4-FFF2-40B4-BE49-F238E27FC236}">
                <a16:creationId xmlns:a16="http://schemas.microsoft.com/office/drawing/2014/main" id="{4A690E77-0127-454C-976C-4B17B9F3E156}"/>
              </a:ext>
            </a:extLst>
          </p:cNvPr>
          <p:cNvGrpSpPr>
            <a:grpSpLocks/>
          </p:cNvGrpSpPr>
          <p:nvPr/>
        </p:nvGrpSpPr>
        <p:grpSpPr bwMode="auto">
          <a:xfrm>
            <a:off x="514215" y="3985305"/>
            <a:ext cx="10670856" cy="471488"/>
            <a:chOff x="1246" y="2693"/>
            <a:chExt cx="3218" cy="297"/>
          </a:xfrm>
        </p:grpSpPr>
        <p:sp>
          <p:nvSpPr>
            <p:cNvPr id="33" name="Line 13">
              <a:extLst>
                <a:ext uri="{FF2B5EF4-FFF2-40B4-BE49-F238E27FC236}">
                  <a16:creationId xmlns:a16="http://schemas.microsoft.com/office/drawing/2014/main" id="{1023AE55-8AE1-471B-B607-E1CE0476841D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14">
              <a:extLst>
                <a:ext uri="{FF2B5EF4-FFF2-40B4-BE49-F238E27FC236}">
                  <a16:creationId xmlns:a16="http://schemas.microsoft.com/office/drawing/2014/main" id="{94A60F29-704C-4379-8E62-A36A063FC6F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08" y="2786"/>
              <a:ext cx="197" cy="122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5" name="Text Box 16">
              <a:extLst>
                <a:ext uri="{FF2B5EF4-FFF2-40B4-BE49-F238E27FC236}">
                  <a16:creationId xmlns:a16="http://schemas.microsoft.com/office/drawing/2014/main" id="{170A2FCB-C6CE-4FB9-ADE4-4960320B9D0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8" y="2693"/>
              <a:ext cx="98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3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US" sz="23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6" name="Group 12">
            <a:extLst>
              <a:ext uri="{FF2B5EF4-FFF2-40B4-BE49-F238E27FC236}">
                <a16:creationId xmlns:a16="http://schemas.microsoft.com/office/drawing/2014/main" id="{4A690E77-0127-454C-976C-4B17B9F3E156}"/>
              </a:ext>
            </a:extLst>
          </p:cNvPr>
          <p:cNvGrpSpPr>
            <a:grpSpLocks/>
          </p:cNvGrpSpPr>
          <p:nvPr/>
        </p:nvGrpSpPr>
        <p:grpSpPr bwMode="auto">
          <a:xfrm>
            <a:off x="514215" y="5120409"/>
            <a:ext cx="10670856" cy="471488"/>
            <a:chOff x="1246" y="2693"/>
            <a:chExt cx="3218" cy="297"/>
          </a:xfrm>
        </p:grpSpPr>
        <p:sp>
          <p:nvSpPr>
            <p:cNvPr id="37" name="Line 13">
              <a:extLst>
                <a:ext uri="{FF2B5EF4-FFF2-40B4-BE49-F238E27FC236}">
                  <a16:creationId xmlns:a16="http://schemas.microsoft.com/office/drawing/2014/main" id="{1023AE55-8AE1-471B-B607-E1CE0476841D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14">
              <a:extLst>
                <a:ext uri="{FF2B5EF4-FFF2-40B4-BE49-F238E27FC236}">
                  <a16:creationId xmlns:a16="http://schemas.microsoft.com/office/drawing/2014/main" id="{94A60F29-704C-4379-8E62-A36A063FC6F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08" y="2786"/>
              <a:ext cx="197" cy="122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9" name="Text Box 16">
              <a:extLst>
                <a:ext uri="{FF2B5EF4-FFF2-40B4-BE49-F238E27FC236}">
                  <a16:creationId xmlns:a16="http://schemas.microsoft.com/office/drawing/2014/main" id="{170A2FCB-C6CE-4FB9-ADE4-4960320B9D0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8" y="2693"/>
              <a:ext cx="98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3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  <a:endParaRPr lang="en-US" sz="23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0" name="Group 12">
            <a:extLst>
              <a:ext uri="{FF2B5EF4-FFF2-40B4-BE49-F238E27FC236}">
                <a16:creationId xmlns:a16="http://schemas.microsoft.com/office/drawing/2014/main" id="{4A690E77-0127-454C-976C-4B17B9F3E156}"/>
              </a:ext>
            </a:extLst>
          </p:cNvPr>
          <p:cNvGrpSpPr>
            <a:grpSpLocks/>
          </p:cNvGrpSpPr>
          <p:nvPr/>
        </p:nvGrpSpPr>
        <p:grpSpPr bwMode="auto">
          <a:xfrm>
            <a:off x="514215" y="5666344"/>
            <a:ext cx="10670856" cy="471488"/>
            <a:chOff x="1246" y="2693"/>
            <a:chExt cx="3218" cy="297"/>
          </a:xfrm>
        </p:grpSpPr>
        <p:sp>
          <p:nvSpPr>
            <p:cNvPr id="41" name="Line 13">
              <a:extLst>
                <a:ext uri="{FF2B5EF4-FFF2-40B4-BE49-F238E27FC236}">
                  <a16:creationId xmlns:a16="http://schemas.microsoft.com/office/drawing/2014/main" id="{1023AE55-8AE1-471B-B607-E1CE0476841D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14">
              <a:extLst>
                <a:ext uri="{FF2B5EF4-FFF2-40B4-BE49-F238E27FC236}">
                  <a16:creationId xmlns:a16="http://schemas.microsoft.com/office/drawing/2014/main" id="{94A60F29-704C-4379-8E62-A36A063FC6F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08" y="2786"/>
              <a:ext cx="197" cy="122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43" name="Text Box 16">
              <a:extLst>
                <a:ext uri="{FF2B5EF4-FFF2-40B4-BE49-F238E27FC236}">
                  <a16:creationId xmlns:a16="http://schemas.microsoft.com/office/drawing/2014/main" id="{170A2FCB-C6CE-4FB9-ADE4-4960320B9D0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8" y="2693"/>
              <a:ext cx="98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3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  <a:endParaRPr lang="en-US" sz="23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4" name="Заголовок 1">
            <a:extLst>
              <a:ext uri="{FF2B5EF4-FFF2-40B4-BE49-F238E27FC236}">
                <a16:creationId xmlns:a16="http://schemas.microsoft.com/office/drawing/2014/main" id="{71D24E71-A505-46F1-9E9B-3A71823F297C}"/>
              </a:ext>
            </a:extLst>
          </p:cNvPr>
          <p:cNvSpPr txBox="1">
            <a:spLocks/>
          </p:cNvSpPr>
          <p:nvPr/>
        </p:nvSpPr>
        <p:spPr>
          <a:xfrm>
            <a:off x="1493981" y="198872"/>
            <a:ext cx="10515600" cy="780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spc="2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24496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en-US" b="1" spc="20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24496A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>
            <a:hlinkClick r:id="rId4" action="ppaction://hlinksldjump"/>
          </p:cNvPr>
          <p:cNvSpPr/>
          <p:nvPr/>
        </p:nvSpPr>
        <p:spPr>
          <a:xfrm>
            <a:off x="1174936" y="1160681"/>
            <a:ext cx="9642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Государственный приоритет в создании школьных спортивных клубов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 Box 20">
            <a:hlinkClick r:id="rId5" action="ppaction://hlinksldjump"/>
            <a:extLst>
              <a:ext uri="{FF2B5EF4-FFF2-40B4-BE49-F238E27FC236}">
                <a16:creationId xmlns:a16="http://schemas.microsoft.com/office/drawing/2014/main" id="{63419F33-2A84-46C2-9EFF-2FFFAE292CB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174936" y="2246724"/>
            <a:ext cx="53304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Понятие школьного спортивного клуба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5">
            <a:hlinkClick r:id="rId6" action="ppaction://hlinksldjump"/>
            <a:extLst>
              <a:ext uri="{FF2B5EF4-FFF2-40B4-BE49-F238E27FC236}">
                <a16:creationId xmlns:a16="http://schemas.microsoft.com/office/drawing/2014/main" id="{0534EB7D-6FD0-4F93-9EE0-EBC1969D3959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174936" y="2848831"/>
            <a:ext cx="701874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Примерная структура школьного спортивного клуба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 Box 25">
            <a:hlinkClick r:id="rId7" action="ppaction://hlinksldjump"/>
            <a:extLst>
              <a:ext uri="{FF2B5EF4-FFF2-40B4-BE49-F238E27FC236}">
                <a16:creationId xmlns:a16="http://schemas.microsoft.com/office/drawing/2014/main" id="{30735A67-84D1-4B5C-BEA4-603DB5CC447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174936" y="3402124"/>
            <a:ext cx="589774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Организация школьного спортивного клуба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 Box 25">
            <a:hlinkClick r:id="rId8" action="ppaction://hlinksldjump"/>
            <a:extLst>
              <a:ext uri="{FF2B5EF4-FFF2-40B4-BE49-F238E27FC236}">
                <a16:creationId xmlns:a16="http://schemas.microsoft.com/office/drawing/2014/main" id="{30735A67-84D1-4B5C-BEA4-603DB5CC447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174936" y="3977367"/>
            <a:ext cx="790795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Участие ШСК в соревнованиях школьных спортивных лиг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 Box 25">
            <a:hlinkClick r:id="rId9" action="ppaction://hlinksldjump"/>
            <a:extLst>
              <a:ext uri="{FF2B5EF4-FFF2-40B4-BE49-F238E27FC236}">
                <a16:creationId xmlns:a16="http://schemas.microsoft.com/office/drawing/2014/main" id="{30735A67-84D1-4B5C-BEA4-603DB5CC447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174936" y="4565081"/>
            <a:ext cx="76360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Внесение ШСК в Единый всероссийский реестр ШСК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25">
            <a:hlinkClick r:id="rId10" action="ppaction://hlinksldjump"/>
            <a:extLst>
              <a:ext uri="{FF2B5EF4-FFF2-40B4-BE49-F238E27FC236}">
                <a16:creationId xmlns:a16="http://schemas.microsoft.com/office/drawing/2014/main" id="{30735A67-84D1-4B5C-BEA4-603DB5CC447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174936" y="5112471"/>
            <a:ext cx="9854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Мероприятия, направленные на развитие школьных спортивных клубов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 Box 25">
            <a:hlinkClick r:id="rId11" action="ppaction://hlinksldjump"/>
            <a:extLst>
              <a:ext uri="{FF2B5EF4-FFF2-40B4-BE49-F238E27FC236}">
                <a16:creationId xmlns:a16="http://schemas.microsoft.com/office/drawing/2014/main" id="{30735A67-84D1-4B5C-BEA4-603DB5CC447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174935" y="5679837"/>
            <a:ext cx="46166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Информационное сопровождение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04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3085" y="596989"/>
            <a:ext cx="8556171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Правительству Российской Федерации обеспечить завершение создания к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году школьных спортивных клубов в общеобразовательных организациях…, а также участие таких клубов в спортивных соревнованиях, проводимых школьными спортивными лигами»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en-US" dirty="0"/>
          </a:p>
          <a:p>
            <a:pPr algn="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Президент Российской Федерации В.В. Путин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49237" y="4876398"/>
            <a:ext cx="71437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Перечень поручений по итогам заседания Совета по развитию физической культуры и спорта от 22.11.2019 г.</a:t>
            </a:r>
          </a:p>
        </p:txBody>
      </p:sp>
      <p:pic>
        <p:nvPicPr>
          <p:cNvPr id="1027" name="Picture 3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00" t="37491" r="28818" b="48122"/>
          <a:stretch/>
        </p:blipFill>
        <p:spPr bwMode="auto">
          <a:xfrm>
            <a:off x="9332964" y="4490356"/>
            <a:ext cx="1496292" cy="14799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Прямоугольник 3">
            <a:hlinkClick r:id="rId2"/>
          </p:cNvPr>
          <p:cNvSpPr/>
          <p:nvPr/>
        </p:nvSpPr>
        <p:spPr>
          <a:xfrm>
            <a:off x="1943100" y="4702629"/>
            <a:ext cx="7249887" cy="947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702" y="22982"/>
            <a:ext cx="950382" cy="902000"/>
          </a:xfrm>
          <a:prstGeom prst="ellipse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4862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702" y="22982"/>
            <a:ext cx="950382" cy="902000"/>
          </a:xfrm>
          <a:prstGeom prst="ellipse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338943" y="164286"/>
            <a:ext cx="97297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ГОСУДАРСТВЕННЫЙ  ПРИОРИТЕТ  В</a:t>
            </a:r>
            <a:b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СОЗДАНИИ  ШКОЛЬНЫХ  СПОРТИВНЫХ  КЛУБОВ</a:t>
            </a:r>
            <a:endParaRPr lang="en-US" sz="3000" spc="60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230754"/>
              </p:ext>
            </p:extLst>
          </p:nvPr>
        </p:nvGraphicFramePr>
        <p:xfrm>
          <a:off x="726214" y="1785257"/>
          <a:ext cx="10817679" cy="3931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805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0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Содержание поручения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Реквизиты документа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QR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-код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Завершение создания к 2024 году школьных спортивных клубов в общеобразовательных организациях, а также участие таких клубов в спортивных соревнованиях, проводимых школьными спортивными лигами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Перечень поручений по итогам заседания Совета при Президенте России по развитию физической культуры и спорта № Пр-2397 от 22 ноября 2019 г.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Реализация Межотраслевой программы развития школьного спорта, включая разработку и утверждение таких программ до 2030 года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Протокол расширенного заседания рабочей группы по подготовке заседания Совета при Президенте РФ по развитию физической культуры и спорта от 28 января 2020 года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Прямоугольник 1">
            <a:hlinkClick r:id="rId3"/>
          </p:cNvPr>
          <p:cNvSpPr/>
          <p:nvPr/>
        </p:nvSpPr>
        <p:spPr>
          <a:xfrm>
            <a:off x="5510893" y="2383972"/>
            <a:ext cx="4229100" cy="15757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8250" y="2383972"/>
            <a:ext cx="1562100" cy="15621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3350" y="4112079"/>
            <a:ext cx="1562100" cy="15621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>
            <a:hlinkClick r:id="rId5"/>
          </p:cNvPr>
          <p:cNvSpPr/>
          <p:nvPr/>
        </p:nvSpPr>
        <p:spPr>
          <a:xfrm>
            <a:off x="5633357" y="4174672"/>
            <a:ext cx="4229100" cy="1499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378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2736" y="164284"/>
            <a:ext cx="1089115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НОРМАТИВНО-ПРАВОВЫЕ  ОСНОВЫ </a:t>
            </a:r>
            <a:b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ДЕЯТЕЛЬНОСТИ  ШКОЛЬНОГО  СПОРТИВНОГО  КЛУБА</a:t>
            </a:r>
            <a:endParaRPr lang="en-US" sz="3000" spc="60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702" y="22982"/>
            <a:ext cx="950382" cy="902000"/>
          </a:xfrm>
          <a:prstGeom prst="ellipse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505703"/>
              </p:ext>
            </p:extLst>
          </p:nvPr>
        </p:nvGraphicFramePr>
        <p:xfrm>
          <a:off x="652736" y="1478944"/>
          <a:ext cx="10858907" cy="5287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82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6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8892"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ru-RU" sz="1900" dirty="0">
                          <a:latin typeface="Times New Roman" pitchFamily="18" charset="0"/>
                          <a:cs typeface="Times New Roman" pitchFamily="18" charset="0"/>
                        </a:rPr>
                        <a:t>Федеральный закон «Об образовании в Российской Федерации» от 29.12.2012 № 273-ФЗ </a:t>
                      </a:r>
                      <a:br>
                        <a:rPr lang="ru-RU" sz="19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900" dirty="0">
                          <a:latin typeface="Times New Roman" pitchFamily="18" charset="0"/>
                          <a:cs typeface="Times New Roman" pitchFamily="18" charset="0"/>
                        </a:rPr>
                        <a:t>(с изменениями и дополнениями от 26.05.2021</a:t>
                      </a:r>
                      <a:r>
                        <a:rPr lang="ru-RU" sz="1900" baseline="0" dirty="0">
                          <a:latin typeface="Times New Roman" pitchFamily="18" charset="0"/>
                          <a:cs typeface="Times New Roman" pitchFamily="18" charset="0"/>
                        </a:rPr>
                        <a:t> г.)</a:t>
                      </a:r>
                      <a:r>
                        <a:rPr lang="ru-RU" sz="19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ru-RU" sz="1900" dirty="0">
                          <a:latin typeface="Times New Roman" pitchFamily="18" charset="0"/>
                          <a:cs typeface="Times New Roman" pitchFamily="18" charset="0"/>
                        </a:rPr>
                        <a:t>Федеральный закон «О физической культуре и спорте в Российской Федерации» </a:t>
                      </a:r>
                      <a:br>
                        <a:rPr lang="ru-RU" sz="19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900" u="none" dirty="0">
                          <a:latin typeface="Times New Roman" pitchFamily="18" charset="0"/>
                          <a:cs typeface="Times New Roman" pitchFamily="18" charset="0"/>
                        </a:rPr>
                        <a:t>от</a:t>
                      </a:r>
                      <a:r>
                        <a:rPr lang="ru-RU" sz="1900" dirty="0">
                          <a:latin typeface="Times New Roman" pitchFamily="18" charset="0"/>
                          <a:cs typeface="Times New Roman" pitchFamily="18" charset="0"/>
                        </a:rPr>
                        <a:t> 04.12.2007 № 329-ФЗ (с изменениями и дополнениями от 30.04.2021 г.)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936"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ru-RU" sz="1900" dirty="0">
                          <a:latin typeface="Times New Roman" pitchFamily="18" charset="0"/>
                          <a:cs typeface="Times New Roman" pitchFamily="18" charset="0"/>
                        </a:rPr>
                        <a:t>Распоряжение Правительства Российской Федерации от 24.11.2020 № 3081-р </a:t>
                      </a:r>
                      <a:br>
                        <a:rPr lang="ru-RU" sz="19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900" dirty="0">
                          <a:latin typeface="Times New Roman" pitchFamily="18" charset="0"/>
                          <a:cs typeface="Times New Roman" pitchFamily="18" charset="0"/>
                        </a:rPr>
                        <a:t>«Об утверждении Стратегии развития физической культуры и спорта в Российской Федерации на период до 2030 года»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4593"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ru-RU" sz="1900" dirty="0">
                          <a:latin typeface="Times New Roman" pitchFamily="18" charset="0"/>
                          <a:cs typeface="Times New Roman" pitchFamily="18" charset="0"/>
                        </a:rPr>
                        <a:t>Приказ Минспорта России и Минпросвещения России от 17.02.2021 № 86/59 </a:t>
                      </a:r>
                      <a:br>
                        <a:rPr lang="ru-RU" sz="19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900" dirty="0">
                          <a:latin typeface="Times New Roman" pitchFamily="18" charset="0"/>
                          <a:cs typeface="Times New Roman" pitchFamily="18" charset="0"/>
                        </a:rPr>
                        <a:t>«Об утверждении Межотраслевой программы развития школьного спорта до 2024 года»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ru-RU" sz="1900" dirty="0">
                          <a:latin typeface="Times New Roman" pitchFamily="18" charset="0"/>
                          <a:cs typeface="Times New Roman" pitchFamily="18" charset="0"/>
                        </a:rPr>
                        <a:t>Приказ Минпросвещения России от 23 марта 2020 г. № 117 «Об утверждении Порядка осуществления деятельности школьных спортивных клубов» (в том числе в виде общественных объединений), не являющихся юридическими</a:t>
                      </a:r>
                      <a:r>
                        <a:rPr lang="ru-RU" sz="1900" baseline="0" dirty="0">
                          <a:latin typeface="Times New Roman" pitchFamily="18" charset="0"/>
                          <a:cs typeface="Times New Roman" pitchFamily="18" charset="0"/>
                        </a:rPr>
                        <a:t> лицами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ru-RU" sz="1900" dirty="0">
                          <a:latin typeface="Times New Roman" pitchFamily="18" charset="0"/>
                          <a:cs typeface="Times New Roman" pitchFamily="18" charset="0"/>
                        </a:rPr>
                        <a:t>Письмо Министерства образования и науки РФ и Министерства спорта, туризма и молодежной политики РФ от 10.08.2011 № МД-1077/19, НП-02-07/4568 «О методических рекомендациях по созданию и организации деятельности школьных спортивных клубов»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27" name="Picture 3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308" y="2306409"/>
            <a:ext cx="704850" cy="7048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308" y="3171825"/>
            <a:ext cx="704850" cy="7048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8473" y="4974772"/>
            <a:ext cx="699407" cy="69940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865" y="1503589"/>
            <a:ext cx="704850" cy="7048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308" y="5864679"/>
            <a:ext cx="699407" cy="69940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>
            <a:hlinkClick r:id="rId9"/>
          </p:cNvPr>
          <p:cNvSpPr/>
          <p:nvPr/>
        </p:nvSpPr>
        <p:spPr>
          <a:xfrm>
            <a:off x="775607" y="1586801"/>
            <a:ext cx="9666514" cy="5932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/>
          </p:cNvPr>
          <p:cNvSpPr/>
          <p:nvPr/>
        </p:nvSpPr>
        <p:spPr>
          <a:xfrm>
            <a:off x="710293" y="2306409"/>
            <a:ext cx="9797143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rId5"/>
          </p:cNvPr>
          <p:cNvSpPr/>
          <p:nvPr/>
        </p:nvSpPr>
        <p:spPr>
          <a:xfrm>
            <a:off x="710293" y="3135293"/>
            <a:ext cx="9797143" cy="907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13"/>
          </p:cNvPr>
          <p:cNvSpPr/>
          <p:nvPr/>
        </p:nvSpPr>
        <p:spPr>
          <a:xfrm>
            <a:off x="710293" y="4080781"/>
            <a:ext cx="9797143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rId7"/>
          </p:cNvPr>
          <p:cNvSpPr/>
          <p:nvPr/>
        </p:nvSpPr>
        <p:spPr>
          <a:xfrm>
            <a:off x="710293" y="4891768"/>
            <a:ext cx="9797143" cy="8654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11"/>
          </p:cNvPr>
          <p:cNvSpPr/>
          <p:nvPr/>
        </p:nvSpPr>
        <p:spPr>
          <a:xfrm>
            <a:off x="710293" y="5864679"/>
            <a:ext cx="9797143" cy="8899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4" name="Picture 10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865" y="4042889"/>
            <a:ext cx="704850" cy="7048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6775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702" y="22982"/>
            <a:ext cx="950382" cy="902000"/>
          </a:xfrm>
          <a:prstGeom prst="ellipse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37561" y="924982"/>
            <a:ext cx="4463139" cy="1631216"/>
          </a:xfrm>
          <a:prstGeom prst="rect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ШКОЛЬНЫЙ СПОРТИВНЫЙ КЛУБ – общественная организация  учителей, обучающихся, родителей, способствующая развитию физической культуры, спорта и туризма в школе.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37561" y="2764572"/>
            <a:ext cx="9704610" cy="4093428"/>
          </a:xfrm>
          <a:prstGeom prst="rect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ЗАДАЧИ ШКОЛЬНОГО СПОРТИВНОГО КЛУБА:</a:t>
            </a:r>
          </a:p>
          <a:p>
            <a:pPr algn="ctr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создание условий для привлечения школьников к систематическим занятиям физической культурой и спортом;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закрепление и совершенствование умений и навыков, полученных обучающимися на уроках физической культуры, выработка потребности в здоровом образе жизни;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профилактика асоциальных проявлений в детской и подростковой среде;</a:t>
            </a:r>
          </a:p>
          <a:p>
            <a:pPr algn="just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организация и проведение физкультурно-оздоровительных и спортивно-массовых мероприятий;</a:t>
            </a:r>
          </a:p>
          <a:p>
            <a:pPr algn="just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подготовка школьников к выполнению нормативов ГТО, а также участию во Всероссийских спортивных играх и соревнованиях школьников «Президентские спортивные игры» и «Президентские состязания».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52736" y="164284"/>
            <a:ext cx="1089115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ПОНЯТИЕ ШКОЛЬНОГО СПОРТИВНОГО КЛУБА</a:t>
            </a:r>
            <a:endParaRPr lang="en-US" sz="3000" spc="60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79031" y="924982"/>
            <a:ext cx="4463140" cy="1631216"/>
          </a:xfrm>
          <a:prstGeom prst="rect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ЦЕЛЬ ШКОЛЬНОГО СПОРТИВНОГО КЛУБА –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организация и проведение спортивно-массовой работы в образовательном учреждении во внеурочное время.</a:t>
            </a:r>
          </a:p>
        </p:txBody>
      </p:sp>
    </p:spTree>
    <p:extLst>
      <p:ext uri="{BB962C8B-B14F-4D97-AF65-F5344CB8AC3E}">
        <p14:creationId xmlns:p14="http://schemas.microsoft.com/office/powerpoint/2010/main" val="4132679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702" y="22982"/>
            <a:ext cx="950382" cy="902000"/>
          </a:xfrm>
          <a:prstGeom prst="ellipse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65513" y="164284"/>
            <a:ext cx="91276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ПРИМЕРНАЯ  СТРУКТУРА  ШКОЛЬНОГО СПОРТИВНОГО  КЛУБА</a:t>
            </a:r>
            <a:endParaRPr lang="en-US" sz="3000" spc="60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805928"/>
              </p:ext>
            </p:extLst>
          </p:nvPr>
        </p:nvGraphicFramePr>
        <p:xfrm>
          <a:off x="1223157" y="1698172"/>
          <a:ext cx="9700657" cy="44239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4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6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5023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– назначается директором школы, либо выбирается членами ШСК, осуществляет взаимодействие с администрацией школы.</a:t>
                      </a:r>
                    </a:p>
                    <a:p>
                      <a:pPr algn="just"/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– определяется руководителем ШСК, либо выбирается членами ШСК путем голосования. Состоит из обучающихся, работников школы и родителей.</a:t>
                      </a:r>
                    </a:p>
                    <a:p>
                      <a:pPr algn="just"/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926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ТРЕНЕР/УЧИТЕЛЬ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– осуществляют непосредственное руководство в секциях и группах ШСК.</a:t>
                      </a:r>
                    </a:p>
                    <a:p>
                      <a:pPr algn="just"/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794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КАПИТАНЫ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– выбираются членами ШСК путем голосования сроком на </a:t>
                      </a:r>
                      <a:b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1 год, руководят сборными командами ШСК по видам спорта.</a:t>
                      </a:r>
                    </a:p>
                    <a:p>
                      <a:pPr algn="just"/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3794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ЧЛЕНЫ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– обучающиеся, родители обучающихся и работники школы, в которой создан спортивный клуб.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961901" y="2446317"/>
            <a:ext cx="10236530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961901" y="5341917"/>
            <a:ext cx="10236530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961901" y="3582390"/>
            <a:ext cx="10236530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61901" y="4423558"/>
            <a:ext cx="10236530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193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702" y="22982"/>
            <a:ext cx="950382" cy="902000"/>
          </a:xfrm>
          <a:prstGeom prst="ellipse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65513" y="164284"/>
            <a:ext cx="91276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242C38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b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242C3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242C38"/>
                </a:solidFill>
                <a:latin typeface="Times New Roman" pitchFamily="18" charset="0"/>
                <a:cs typeface="Times New Roman" pitchFamily="18" charset="0"/>
              </a:rPr>
              <a:t>ШКОЛЬНОГО  СПОРТИВНОГО  КЛУБА</a:t>
            </a:r>
            <a:endParaRPr lang="en-US" sz="3000" spc="60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rgbClr val="242C3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0037" y="1394707"/>
            <a:ext cx="946315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ШКОЛЬНЫЙ СПОРТИВНЫЙ КЛУБ</a:t>
            </a:r>
          </a:p>
          <a:p>
            <a:pPr algn="just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осуществляет свою деятельность в соответствии с уставом образовательной организации и положением о ШСК;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формирует свою структуру с учетом пожеланий обучающихся и работников образовательной организации;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образовательная организация создает необходимые условия для функционирования ШСК.</a:t>
            </a:r>
          </a:p>
          <a:p>
            <a:pPr algn="just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Примечание!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Киберспортивный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клуб является частью ШСК.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35532" y="4466765"/>
            <a:ext cx="6096000" cy="132343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Разработка Положения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Издание приказа о создании ШСК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Назначение руководителя ШСК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Формирование Совета ШСК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30036" y="5846134"/>
            <a:ext cx="946314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Основные нормативные документы – ПРИКАЗ и ПОЛОЖЕНИЕ или ПРОТОКОЛ ОБЩЕГО СОБРАНИЯ и УСТАВ, утверждаемые администрацией образовательной организации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06930" y="4479959"/>
            <a:ext cx="1781298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endParaRPr lang="ru-RU" sz="200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242C3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242C38"/>
                </a:solidFill>
                <a:latin typeface="Times New Roman" pitchFamily="18" charset="0"/>
                <a:cs typeface="Times New Roman" pitchFamily="18" charset="0"/>
              </a:rPr>
              <a:t>АЛГОРИТМ </a:t>
            </a:r>
            <a:br>
              <a:rPr lang="ru-RU" sz="20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242C3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242C38"/>
                </a:solidFill>
                <a:latin typeface="Times New Roman" pitchFamily="18" charset="0"/>
                <a:cs typeface="Times New Roman" pitchFamily="18" charset="0"/>
              </a:rPr>
              <a:t>ДЕЙСТВИЙ</a:t>
            </a:r>
          </a:p>
          <a:p>
            <a:endParaRPr lang="ru-RU" sz="200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242C3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43347" y="5809995"/>
            <a:ext cx="10236530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906981" y="4565725"/>
            <a:ext cx="0" cy="1125518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499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5513" y="164284"/>
            <a:ext cx="91276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242C38"/>
                </a:solidFill>
                <a:latin typeface="Times New Roman" pitchFamily="18" charset="0"/>
                <a:cs typeface="Times New Roman" pitchFamily="18" charset="0"/>
              </a:rPr>
              <a:t>УЧАСТИЕ  ШСК  В  СОРЕВНОВАНИЯХ ШКОЛЬНЫХ  СПОРТИВНЫХ  ЛИГ</a:t>
            </a:r>
            <a:endParaRPr lang="en-US" sz="3000" spc="60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rgbClr val="242C3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702" y="22982"/>
            <a:ext cx="950382" cy="902000"/>
          </a:xfrm>
          <a:prstGeom prst="ellipse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65513" y="1654950"/>
            <a:ext cx="883227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РЕКОМЕНДУЕМЫЕ ТРЕБОВАНИЯ К ШСК В 2020/21 УЧЕБНОМ ГОДУ</a:t>
            </a:r>
          </a:p>
          <a:p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наличие заявки ШСК на участие в соревнованиях;</a:t>
            </a:r>
          </a:p>
          <a:p>
            <a:pPr marL="342900" indent="-342900" algn="ctr">
              <a:buFont typeface="Wingdings" pitchFamily="2" charset="2"/>
              <a:buChar char="ü"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наличие секции по заявляемому виду спорта;</a:t>
            </a:r>
          </a:p>
          <a:p>
            <a:pPr marL="342900" indent="-342900" algn="ctr">
              <a:buFont typeface="Wingdings" pitchFamily="2" charset="2"/>
              <a:buChar char="ü"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наличие наименования и логотипа ШСК;</a:t>
            </a:r>
          </a:p>
          <a:p>
            <a:pPr marL="342900" indent="-342900" algn="ctr">
              <a:buFont typeface="Wingdings" pitchFamily="2" charset="2"/>
              <a:buChar char="ü"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наличие единой игровой формы;</a:t>
            </a:r>
          </a:p>
          <a:p>
            <a:pPr marL="342900" indent="-342900" algn="ctr">
              <a:buFont typeface="Wingdings" pitchFamily="2" charset="2"/>
              <a:buChar char="ü"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наличие социальной сети/сетей у ШСК;</a:t>
            </a:r>
          </a:p>
          <a:p>
            <a:pPr marL="342900" indent="-342900" algn="ctr">
              <a:buFont typeface="Wingdings" pitchFamily="2" charset="2"/>
              <a:buChar char="ü"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наличие медиа группы; </a:t>
            </a:r>
          </a:p>
          <a:p>
            <a:pPr marL="342900" indent="-342900" algn="ctr">
              <a:buFont typeface="Wingdings" pitchFamily="2" charset="2"/>
              <a:buChar char="ü"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наличие группы поддержки.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11084" y="5306291"/>
            <a:ext cx="10236530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114301" y="2157351"/>
            <a:ext cx="10236530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582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00"/>
      </a:hlink>
      <a:folHlink>
        <a:srgbClr val="1F3864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</TotalTime>
  <Words>1059</Words>
  <Application>Microsoft Office PowerPoint</Application>
  <PresentationFormat>Широкоэкранный</PresentationFormat>
  <Paragraphs>141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Тема Office</vt:lpstr>
      <vt:lpstr>ШКОЛЬНЫЙ СПОРТИВНЫЙ  КЛУБ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User_3</cp:lastModifiedBy>
  <cp:revision>64</cp:revision>
  <dcterms:created xsi:type="dcterms:W3CDTF">2020-10-04T10:34:15Z</dcterms:created>
  <dcterms:modified xsi:type="dcterms:W3CDTF">2021-06-10T08:03:22Z</dcterms:modified>
</cp:coreProperties>
</file>