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58" r:id="rId4"/>
    <p:sldId id="259" r:id="rId5"/>
    <p:sldId id="264" r:id="rId6"/>
    <p:sldId id="266" r:id="rId7"/>
    <p:sldId id="267" r:id="rId8"/>
    <p:sldId id="268" r:id="rId9"/>
    <p:sldId id="269" r:id="rId10"/>
    <p:sldId id="270" r:id="rId11"/>
    <p:sldId id="263" r:id="rId12"/>
    <p:sldId id="262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B32"/>
    <a:srgbClr val="363D48"/>
    <a:srgbClr val="4A53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100" d="100"/>
          <a:sy n="100" d="100"/>
        </p:scale>
        <p:origin x="84" y="4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3A8C3-0E87-456E-AD43-C0AAEE7A44AE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0DAD5-D10B-4ADC-8318-BA1047F46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521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CBD4333-8765-4373-994B-B2C4CD30CA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02E359-43A8-4663-B374-AFF6F46EDC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F17E991-6BF7-42FB-BD5A-381824A00A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2ACFB8-7506-482D-B231-C980C2D8F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C199F4-016C-452B-B92B-FD7594D64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34184A-E97B-4C44-A738-C6808DD2D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576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52A-445B-4003-8330-C9C1F8D14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6384515-B604-4B81-958B-46C790F03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575CF8-AA8A-4D65-81AB-92AA624C8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0C2321-D046-43DC-822E-2B925CBA5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DF8C07-8301-4549-A144-486E743A5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389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57117D0-51FF-462F-87A5-8F763DB29B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1F9D19D-DDD9-442E-A974-5F562456F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332ADB-FF6B-4182-A33F-F14AA33D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C536EC-5EE7-4A1D-AB65-56333D74E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528C87-E0CC-4401-80B2-1A5FE0BC3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8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E1CE25-4CC8-4524-BC78-945C03B81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2EFDD-9C97-4DFA-B7EF-AA3097E58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11039C-F79B-42AD-9BEE-8CAB91121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5B3BBB-379E-452D-98B8-D8F092976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B9BBEE-97C2-4DE1-9006-388B69B1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808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D1288A-C689-4F3C-A5D6-7DFC82AEC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1F03C4-D983-4605-8DDC-22969BB07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2F1836-FDAE-4D30-9F24-CA0C31656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B648A3-3C2E-4580-86E1-FF7C49CF3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98BB75-5A23-4C9E-A6FC-F0D540901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36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0E8138-14BB-479F-8605-6229E0BBB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12C7E9-342B-4821-B80C-A1735E154F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929AAF-2AEE-463F-87B7-30D4C837A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844FC70-6B0C-4C37-9243-D068CA353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64D70FB-2759-4EF1-A94D-A626DEB0D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15A50F-847C-4446-9B00-F674A888C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1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AC5604-E9BD-4F6E-9BF9-7530919B2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5D398E-C1B1-4ABE-B800-2CB4B42C8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A75FA8E-4762-45B3-AAA3-EF59D8E88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1BC3476-8D2B-4747-A6DA-4E52D434E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A3CD930-E2D9-45CB-9825-F84B23C726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1AF7561-EABF-431C-A944-66AF5BB68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63B115A-3794-4F0E-A7BC-357B63B72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8DC624C-5A8D-47E2-99D3-1B8ADAA81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256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282B8A-6393-4839-911C-43F299D5E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532EC08-A86C-43AF-8549-E8558FB44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E06BBC2-C32C-4CC3-8AC2-FAA8B526B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E288163-F7B8-45C6-B5DC-795CA5FAA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081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3CBDD11-2CE3-4DBE-ABA9-CF73E3431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31AB9AE-55CF-47DB-9199-08CD7E4C8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59D9D63-08B9-457F-B339-7BA8E489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44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A89639-1F31-423A-BEA4-025341FE3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5936EB-4833-428D-9D0D-85E67C5BD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24EE994-AAE4-4140-BEBC-A18F27FB5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F5E72C-0030-4918-BE76-309E94441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DB6F35-947F-412D-9DEB-BCCDDC9A3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1541BDB-D5E8-4538-8253-C81DEFC93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889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D518AA-415E-4B9E-B6CE-3D9512DC8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0757C97-FB6D-45E9-86D6-4D17B9E469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47D716E-729A-4CEE-A527-D5A88DC2C4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E5531C1-0989-42F3-8B55-ED2B63693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6F46-D373-4305-8DD8-28FCC05803E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7A5DC33-81AA-4C8B-9524-D9DBAF26C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2AD5DE-476C-4848-A5E6-177BF17CC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C1024-499E-4324-A73D-2CC3F9B77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020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5B0211F-5DAB-494F-AF3E-16B93A60ABC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3A4367-D87A-4656-9B82-E7F93FA25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0BF2EBB-B7FB-4F01-8B69-0598994E4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4841F7-36A3-4C94-A4C4-CB9E46D097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36F46-D373-4305-8DD8-28FCC05803E0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15597-1FA5-476A-9CF9-902C4952C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B2BF89-047B-45E4-8349-A678D5B037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C1024-499E-4324-A73D-2CC3F9B77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11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A9BE6E-42CD-4DE4-B5B6-5BCA9FB336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208" y="2235200"/>
            <a:ext cx="8741329" cy="2387600"/>
          </a:xfrm>
          <a:noFill/>
        </p:spPr>
        <p:txBody>
          <a:bodyPr>
            <a:noAutofit/>
          </a:bodyPr>
          <a:lstStyle/>
          <a:p>
            <a:r>
              <a:rPr lang="ru-RU" sz="5000" b="1" dirty="0">
                <a:gradFill flip="none" rotWithShape="1">
                  <a:gsLst>
                    <a:gs pos="0">
                      <a:srgbClr val="4A5362"/>
                    </a:gs>
                    <a:gs pos="100000">
                      <a:srgbClr val="262B32"/>
                    </a:gs>
                  </a:gsLst>
                  <a:lin ang="2700000" scaled="1"/>
                  <a:tileRect/>
                </a:gradFill>
                <a:latin typeface="Times New Roman" pitchFamily="18" charset="0"/>
                <a:cs typeface="Times New Roman" pitchFamily="18" charset="0"/>
              </a:rPr>
              <a:t>НОВЕЛЛА В ЗАКОНОДАТЕЛЬСТВЕ ДЕТСКО-ЮНОШЕСКОГО СПОРТА</a:t>
            </a: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A41A45E2-61D4-48D8-BF3A-15D74A0A6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869" y="250398"/>
            <a:ext cx="83581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Ставропольского края</a:t>
            </a:r>
          </a:p>
          <a:p>
            <a:pPr algn="ctr" eaLnBrk="1" hangingPunct="1"/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ДО «Краевая детско-юношеская спортивная школа (комплексная)»</a:t>
            </a: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id="{3F0A0C68-0E90-406F-9E0B-C6A4A6298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349" y="5161052"/>
            <a:ext cx="835818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регионального ресурсного центра развития дополнительного образования детей физкультурно-спортивной направленности</a:t>
            </a:r>
          </a:p>
          <a:p>
            <a:pPr algn="ctr" eaLnBrk="1" hangingPunct="1"/>
            <a:endParaRPr lang="ru-RU" altLang="ru-RU" sz="8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Кабдиева Марина Васильевна</a:t>
            </a:r>
          </a:p>
          <a:p>
            <a:pPr algn="ctr" eaLnBrk="1" hangingPunct="1"/>
            <a:endParaRPr lang="ru-RU" altLang="ru-RU" sz="8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Ставрополь, 2022</a:t>
            </a:r>
          </a:p>
        </p:txBody>
      </p:sp>
    </p:spTree>
    <p:extLst>
      <p:ext uri="{BB962C8B-B14F-4D97-AF65-F5344CB8AC3E}">
        <p14:creationId xmlns:p14="http://schemas.microsoft.com/office/powerpoint/2010/main" val="2628916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178C8C0-F56D-4AD2-A286-359BDAD0EBDD}"/>
              </a:ext>
            </a:extLst>
          </p:cNvPr>
          <p:cNvSpPr/>
          <p:nvPr/>
        </p:nvSpPr>
        <p:spPr>
          <a:xfrm>
            <a:off x="1665512" y="130509"/>
            <a:ext cx="91276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242C38"/>
                </a:solidFill>
                <a:latin typeface="Times New Roman" pitchFamily="18" charset="0"/>
                <a:cs typeface="Times New Roman" pitchFamily="18" charset="0"/>
              </a:rPr>
              <a:t>ВНЕСЕНИЕ  ШСК  В  </a:t>
            </a:r>
            <a:b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242C3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242C38"/>
                </a:solidFill>
                <a:latin typeface="Times New Roman" pitchFamily="18" charset="0"/>
                <a:cs typeface="Times New Roman" pitchFamily="18" charset="0"/>
              </a:rPr>
              <a:t>ЕДИНЫЙ ВСЕРОССИЙСКИЙ  РЕЕСТР  ШСК</a:t>
            </a:r>
            <a:endParaRPr lang="en-US" sz="3000" spc="60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rgbClr val="242C3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0A57791-816E-4363-8C5A-A83CD02D37F7}"/>
              </a:ext>
            </a:extLst>
          </p:cNvPr>
          <p:cNvSpPr/>
          <p:nvPr/>
        </p:nvSpPr>
        <p:spPr>
          <a:xfrm>
            <a:off x="891727" y="1104057"/>
            <a:ext cx="105571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формирования Всероссийского реестра ШСК общеобразовательная организация должна СОЗДАТЬ на официальном сайте своей организации СТРАНИЦУ (ВКЛАДКУ) «ШСК» и разместить на ней документы о деятельности ШСК: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61075379-D753-428F-B1BC-8F58C003208A}"/>
              </a:ext>
            </a:extLst>
          </p:cNvPr>
          <p:cNvCxnSpPr/>
          <p:nvPr/>
        </p:nvCxnSpPr>
        <p:spPr>
          <a:xfrm>
            <a:off x="743109" y="2086892"/>
            <a:ext cx="1100842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EE7D837-4342-465D-86C0-445548D85F82}"/>
              </a:ext>
            </a:extLst>
          </p:cNvPr>
          <p:cNvSpPr/>
          <p:nvPr/>
        </p:nvSpPr>
        <p:spPr>
          <a:xfrm>
            <a:off x="743109" y="2077604"/>
            <a:ext cx="1100842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лицензию на осуществление образовательной деятельности по виду образования «дополнительное образование детей и взрослых»; 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spc="-30" dirty="0">
                <a:latin typeface="Times New Roman" pitchFamily="18" charset="0"/>
                <a:cs typeface="Times New Roman" pitchFamily="18" charset="0"/>
              </a:rPr>
              <a:t>план</a:t>
            </a:r>
            <a:r>
              <a:rPr lang="ru-RU" sz="2000" spc="-50" dirty="0">
                <a:latin typeface="Times New Roman" pitchFamily="18" charset="0"/>
                <a:cs typeface="Times New Roman" pitchFamily="18" charset="0"/>
              </a:rPr>
              <a:t> спортивно-массовых, физкультурно-спортивных и социально-значимых мероприятий на уч. год;</a:t>
            </a:r>
          </a:p>
          <a:p>
            <a:pPr algn="just"/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расписание работы спортивных секций в ШСК;</a:t>
            </a:r>
          </a:p>
          <a:p>
            <a:pPr algn="just"/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календарный план спортивно-массовых мероприятий. 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F331E1F-7C7C-48A2-8E5D-6D32A00CCCA0}"/>
              </a:ext>
            </a:extLst>
          </p:cNvPr>
          <p:cNvSpPr/>
          <p:nvPr/>
        </p:nvSpPr>
        <p:spPr>
          <a:xfrm>
            <a:off x="748145" y="4224031"/>
            <a:ext cx="4690754" cy="2092881"/>
          </a:xfrm>
          <a:prstGeom prst="rect">
            <a:avLst/>
          </a:prstGeom>
          <a:solidFill>
            <a:schemeClr val="tx2">
              <a:lumMod val="75000"/>
              <a:alpha val="2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ШСК, созданные в качестве структурных подразделений размещают:</a:t>
            </a:r>
          </a:p>
          <a:p>
            <a:pPr algn="ctr"/>
            <a:endParaRPr lang="ru-RU" sz="500" dirty="0">
              <a:latin typeface="Times New Roman" pitchFamily="18" charset="0"/>
              <a:cs typeface="Times New Roman" pitchFamily="18" charset="0"/>
            </a:endParaRPr>
          </a:p>
          <a:p>
            <a:pPr marL="1257300" lvl="2" indent="-342900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приказ о создании ШСК</a:t>
            </a:r>
          </a:p>
          <a:p>
            <a:pPr marL="1257300" lvl="2" indent="-342900">
              <a:buFont typeface="Wingdings" pitchFamily="2" charset="2"/>
              <a:buChar char="ü"/>
            </a:pPr>
            <a:endParaRPr lang="ru-RU" sz="500" dirty="0">
              <a:latin typeface="Times New Roman" pitchFamily="18" charset="0"/>
              <a:cs typeface="Times New Roman" pitchFamily="18" charset="0"/>
            </a:endParaRPr>
          </a:p>
          <a:p>
            <a:pPr marL="1257300" lvl="2" indent="-342900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положение о ШСК. </a:t>
            </a:r>
          </a:p>
          <a:p>
            <a:pPr marL="1257300" lvl="2" indent="-342900">
              <a:buFont typeface="Wingdings" pitchFamily="2" charset="2"/>
              <a:buChar char="ü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DF7808-81EE-48B1-AEC3-C1B25185BA7F}"/>
              </a:ext>
            </a:extLst>
          </p:cNvPr>
          <p:cNvSpPr txBox="1"/>
          <p:nvPr/>
        </p:nvSpPr>
        <p:spPr>
          <a:xfrm>
            <a:off x="5728606" y="4224030"/>
            <a:ext cx="5913912" cy="2092881"/>
          </a:xfrm>
          <a:prstGeom prst="rect">
            <a:avLst/>
          </a:prstGeom>
          <a:solidFill>
            <a:schemeClr val="tx2">
              <a:lumMod val="75000"/>
              <a:alpha val="2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ШСК, созданные в виде общественных объединений размещают: </a:t>
            </a:r>
          </a:p>
          <a:p>
            <a:endParaRPr lang="ru-RU" sz="5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протокол общего собрания общеобразовательной организации о создании ШСК </a:t>
            </a:r>
          </a:p>
          <a:p>
            <a:pPr marL="342900" indent="-342900">
              <a:buFont typeface="Wingdings" pitchFamily="2" charset="2"/>
              <a:buChar char="ü"/>
            </a:pPr>
            <a:endParaRPr lang="ru-RU" sz="5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устав ШСК, принятый на съезде/общем собрании общеобразовательной организации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532FEB8A-2612-48A6-A724-19B1EBE8C43A}"/>
              </a:ext>
            </a:extLst>
          </p:cNvPr>
          <p:cNvCxnSpPr/>
          <p:nvPr/>
        </p:nvCxnSpPr>
        <p:spPr>
          <a:xfrm>
            <a:off x="748145" y="4126778"/>
            <a:ext cx="1100842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6DC2A7DF-D316-4411-851E-1195472C2965}"/>
              </a:ext>
            </a:extLst>
          </p:cNvPr>
          <p:cNvCxnSpPr/>
          <p:nvPr/>
        </p:nvCxnSpPr>
        <p:spPr>
          <a:xfrm flipV="1">
            <a:off x="663940" y="6445406"/>
            <a:ext cx="11166764" cy="13022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61234EF-E700-489E-B7A1-0687969B05ED}"/>
              </a:ext>
            </a:extLst>
          </p:cNvPr>
          <p:cNvSpPr/>
          <p:nvPr/>
        </p:nvSpPr>
        <p:spPr>
          <a:xfrm>
            <a:off x="2247256" y="6476209"/>
            <a:ext cx="77410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Примечание! Все документы размещаются в формате PDF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8143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7A669A-BA1F-471F-8A6B-91163CEE05A0}"/>
              </a:ext>
            </a:extLst>
          </p:cNvPr>
          <p:cNvSpPr txBox="1"/>
          <p:nvPr/>
        </p:nvSpPr>
        <p:spPr>
          <a:xfrm>
            <a:off x="1539498" y="588058"/>
            <a:ext cx="91130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spc="100" dirty="0">
                <a:ln w="0"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glow rad="76200">
                    <a:schemeClr val="accent1">
                      <a:lumMod val="20000"/>
                      <a:lumOff val="8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СОПРОВОЖДЕНИЕ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60ED38-BC45-4D5C-804C-026055BD2E41}"/>
              </a:ext>
            </a:extLst>
          </p:cNvPr>
          <p:cNvSpPr txBox="1"/>
          <p:nvPr/>
        </p:nvSpPr>
        <p:spPr>
          <a:xfrm>
            <a:off x="2080469" y="2311388"/>
            <a:ext cx="776820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 всеми возникающими вопросами </a:t>
            </a:r>
          </a:p>
          <a:p>
            <a:pPr algn="ctr"/>
            <a:r>
              <a:rPr lang="ru-RU" sz="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обращаться </a:t>
            </a:r>
          </a:p>
          <a:p>
            <a:pPr algn="ctr"/>
            <a:r>
              <a:rPr lang="ru-RU" sz="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телефону: </a:t>
            </a:r>
          </a:p>
          <a:p>
            <a:pPr algn="ctr"/>
            <a:r>
              <a:rPr lang="ru-RU" sz="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 (8652) 23-71-26, доб. 400 </a:t>
            </a:r>
          </a:p>
          <a:p>
            <a:pPr algn="ctr"/>
            <a:r>
              <a:rPr lang="ru-RU" sz="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эл. почта: </a:t>
            </a:r>
          </a:p>
          <a:p>
            <a:pPr algn="ctr"/>
            <a:r>
              <a:rPr lang="en-US" sz="3000" i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resource_center@kdusshk.ru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145073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A11DD3-982C-4345-B513-F4863D0B5E93}"/>
              </a:ext>
            </a:extLst>
          </p:cNvPr>
          <p:cNvSpPr txBox="1"/>
          <p:nvPr/>
        </p:nvSpPr>
        <p:spPr>
          <a:xfrm>
            <a:off x="1028699" y="2921168"/>
            <a:ext cx="103155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 ЗА 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44927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B648C127-9D5C-460B-A422-740F22D8663E}"/>
              </a:ext>
            </a:extLst>
          </p:cNvPr>
          <p:cNvSpPr/>
          <p:nvPr/>
        </p:nvSpPr>
        <p:spPr>
          <a:xfrm>
            <a:off x="2929244" y="1014581"/>
            <a:ext cx="6123962" cy="50333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3E9BBD-13F5-4E00-9F77-C474C953E0F3}"/>
              </a:ext>
            </a:extLst>
          </p:cNvPr>
          <p:cNvSpPr txBox="1"/>
          <p:nvPr/>
        </p:nvSpPr>
        <p:spPr>
          <a:xfrm>
            <a:off x="2929244" y="1050829"/>
            <a:ext cx="6123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исполнительной власти Ставропольского края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71080F7-CFE2-44FD-A422-76BFF02D8FBD}"/>
              </a:ext>
            </a:extLst>
          </p:cNvPr>
          <p:cNvSpPr/>
          <p:nvPr/>
        </p:nvSpPr>
        <p:spPr>
          <a:xfrm>
            <a:off x="6266494" y="2034960"/>
            <a:ext cx="5348787" cy="98549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7A6846-DBD5-45F7-A10B-51CE1850F7A1}"/>
              </a:ext>
            </a:extLst>
          </p:cNvPr>
          <p:cNvSpPr txBox="1"/>
          <p:nvPr/>
        </p:nvSpPr>
        <p:spPr>
          <a:xfrm>
            <a:off x="6317816" y="2173766"/>
            <a:ext cx="52461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физической культуры и спорта Ставропольского края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4279FFD9-8508-4470-B3FB-EADCEA85EC1F}"/>
              </a:ext>
            </a:extLst>
          </p:cNvPr>
          <p:cNvCxnSpPr>
            <a:cxnSpLocks/>
          </p:cNvCxnSpPr>
          <p:nvPr/>
        </p:nvCxnSpPr>
        <p:spPr>
          <a:xfrm>
            <a:off x="5997516" y="1517920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330629C8-FB1F-410D-8450-277C36561496}"/>
              </a:ext>
            </a:extLst>
          </p:cNvPr>
          <p:cNvCxnSpPr>
            <a:cxnSpLocks/>
          </p:cNvCxnSpPr>
          <p:nvPr/>
        </p:nvCxnSpPr>
        <p:spPr>
          <a:xfrm>
            <a:off x="2929244" y="1776440"/>
            <a:ext cx="6123962" cy="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F86DBAF9-3A55-4CDB-A0E7-1B1E6DD34451}"/>
              </a:ext>
            </a:extLst>
          </p:cNvPr>
          <p:cNvCxnSpPr>
            <a:cxnSpLocks/>
          </p:cNvCxnSpPr>
          <p:nvPr/>
        </p:nvCxnSpPr>
        <p:spPr>
          <a:xfrm>
            <a:off x="2937862" y="1776440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019BEF4B-081C-408C-9581-35DAF4687C52}"/>
              </a:ext>
            </a:extLst>
          </p:cNvPr>
          <p:cNvCxnSpPr>
            <a:cxnSpLocks/>
          </p:cNvCxnSpPr>
          <p:nvPr/>
        </p:nvCxnSpPr>
        <p:spPr>
          <a:xfrm>
            <a:off x="9053206" y="1776440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B890DCD7-BB47-4435-8190-74FBDE01C8A2}"/>
              </a:ext>
            </a:extLst>
          </p:cNvPr>
          <p:cNvSpPr/>
          <p:nvPr/>
        </p:nvSpPr>
        <p:spPr>
          <a:xfrm>
            <a:off x="534429" y="2034960"/>
            <a:ext cx="5348787" cy="98549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7B259A9-A13A-4348-8845-C6642D64937F}"/>
              </a:ext>
            </a:extLst>
          </p:cNvPr>
          <p:cNvSpPr txBox="1"/>
          <p:nvPr/>
        </p:nvSpPr>
        <p:spPr>
          <a:xfrm>
            <a:off x="438150" y="2143764"/>
            <a:ext cx="53487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</a:t>
            </a:r>
          </a:p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Ставропольского края</a:t>
            </a: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C6D066D7-26D9-4860-ABCC-77B0219529BB}"/>
              </a:ext>
            </a:extLst>
          </p:cNvPr>
          <p:cNvCxnSpPr>
            <a:cxnSpLocks/>
          </p:cNvCxnSpPr>
          <p:nvPr/>
        </p:nvCxnSpPr>
        <p:spPr>
          <a:xfrm>
            <a:off x="2929244" y="3020458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8A707732-1562-4C55-AD17-51F8808890D2}"/>
              </a:ext>
            </a:extLst>
          </p:cNvPr>
          <p:cNvCxnSpPr>
            <a:cxnSpLocks/>
          </p:cNvCxnSpPr>
          <p:nvPr/>
        </p:nvCxnSpPr>
        <p:spPr>
          <a:xfrm>
            <a:off x="9053206" y="3020458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1BFF22C0-5737-44DE-959C-93963B812949}"/>
              </a:ext>
            </a:extLst>
          </p:cNvPr>
          <p:cNvCxnSpPr>
            <a:cxnSpLocks/>
          </p:cNvCxnSpPr>
          <p:nvPr/>
        </p:nvCxnSpPr>
        <p:spPr>
          <a:xfrm>
            <a:off x="2914395" y="4549213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EF0EADF3-6378-4291-85AC-9FE0BAA49B39}"/>
              </a:ext>
            </a:extLst>
          </p:cNvPr>
          <p:cNvCxnSpPr>
            <a:cxnSpLocks/>
          </p:cNvCxnSpPr>
          <p:nvPr/>
        </p:nvCxnSpPr>
        <p:spPr>
          <a:xfrm>
            <a:off x="9053204" y="4549213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5F7501E6-BCBB-47DF-8725-EB6BFD60DE63}"/>
              </a:ext>
            </a:extLst>
          </p:cNvPr>
          <p:cNvSpPr/>
          <p:nvPr/>
        </p:nvSpPr>
        <p:spPr>
          <a:xfrm>
            <a:off x="7307961" y="4816129"/>
            <a:ext cx="3522117" cy="70376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E7AFB3B6-2183-44A1-8562-B487724CB0EB}"/>
              </a:ext>
            </a:extLst>
          </p:cNvPr>
          <p:cNvSpPr/>
          <p:nvPr/>
        </p:nvSpPr>
        <p:spPr>
          <a:xfrm>
            <a:off x="1168184" y="4807733"/>
            <a:ext cx="3522117" cy="70376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EA9CC608-AD4F-4980-939F-29FAFEC8253F}"/>
              </a:ext>
            </a:extLst>
          </p:cNvPr>
          <p:cNvSpPr/>
          <p:nvPr/>
        </p:nvSpPr>
        <p:spPr>
          <a:xfrm>
            <a:off x="1176803" y="3227142"/>
            <a:ext cx="3522117" cy="1322071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5DB89CFB-3C46-4F34-AB9A-8FFF714BB4A6}"/>
              </a:ext>
            </a:extLst>
          </p:cNvPr>
          <p:cNvSpPr/>
          <p:nvPr/>
        </p:nvSpPr>
        <p:spPr>
          <a:xfrm>
            <a:off x="7292147" y="3278977"/>
            <a:ext cx="3522117" cy="127023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C384D21-1248-4E7F-B089-560A1B9A4DB0}"/>
              </a:ext>
            </a:extLst>
          </p:cNvPr>
          <p:cNvSpPr txBox="1"/>
          <p:nvPr/>
        </p:nvSpPr>
        <p:spPr>
          <a:xfrm>
            <a:off x="7194270" y="4802081"/>
            <a:ext cx="3749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18 522 лиц, проходящих спортивную подготовку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6C7A0E7-4E24-4F22-806D-497848520E31}"/>
              </a:ext>
            </a:extLst>
          </p:cNvPr>
          <p:cNvSpPr txBox="1"/>
          <p:nvPr/>
        </p:nvSpPr>
        <p:spPr>
          <a:xfrm>
            <a:off x="1193052" y="4925271"/>
            <a:ext cx="352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24 856 обучающихся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F5CAFAF-E880-4F96-B5E4-FB839AA650FF}"/>
              </a:ext>
            </a:extLst>
          </p:cNvPr>
          <p:cNvSpPr txBox="1"/>
          <p:nvPr/>
        </p:nvSpPr>
        <p:spPr>
          <a:xfrm>
            <a:off x="1211961" y="3346325"/>
            <a:ext cx="34048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38 организаций в ведении органов управления в сфере образования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4263AB2-4D31-4750-970E-40FB7FDE0DC9}"/>
              </a:ext>
            </a:extLst>
          </p:cNvPr>
          <p:cNvSpPr txBox="1"/>
          <p:nvPr/>
        </p:nvSpPr>
        <p:spPr>
          <a:xfrm>
            <a:off x="7437243" y="3252375"/>
            <a:ext cx="32319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46 организации в ведении органов управления в сфере физической культуры и спорта </a:t>
            </a:r>
          </a:p>
        </p:txBody>
      </p:sp>
    </p:spTree>
    <p:extLst>
      <p:ext uri="{BB962C8B-B14F-4D97-AF65-F5344CB8AC3E}">
        <p14:creationId xmlns:p14="http://schemas.microsoft.com/office/powerpoint/2010/main" val="4220875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508A3961-EA82-485D-B6ED-9D2EED55B450}"/>
              </a:ext>
            </a:extLst>
          </p:cNvPr>
          <p:cNvSpPr/>
          <p:nvPr/>
        </p:nvSpPr>
        <p:spPr>
          <a:xfrm>
            <a:off x="3034019" y="317851"/>
            <a:ext cx="6123962" cy="50333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A2ECBC-8039-4747-84C5-1F11BD1C6772}"/>
              </a:ext>
            </a:extLst>
          </p:cNvPr>
          <p:cNvSpPr txBox="1"/>
          <p:nvPr/>
        </p:nvSpPr>
        <p:spPr>
          <a:xfrm>
            <a:off x="3034019" y="332398"/>
            <a:ext cx="6123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исполнительной власти Ставропольского края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45B8CBFC-1A80-4D60-A46A-ED8D7EE77978}"/>
              </a:ext>
            </a:extLst>
          </p:cNvPr>
          <p:cNvSpPr/>
          <p:nvPr/>
        </p:nvSpPr>
        <p:spPr>
          <a:xfrm>
            <a:off x="6280209" y="1332725"/>
            <a:ext cx="5348787" cy="98549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706CE7A5-8F72-4987-8DB4-D3811763ECE8}"/>
              </a:ext>
            </a:extLst>
          </p:cNvPr>
          <p:cNvSpPr/>
          <p:nvPr/>
        </p:nvSpPr>
        <p:spPr>
          <a:xfrm>
            <a:off x="575761" y="1338230"/>
            <a:ext cx="5348787" cy="98549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4BB2F2-DEF9-4392-8608-5576EA8A1BCC}"/>
              </a:ext>
            </a:extLst>
          </p:cNvPr>
          <p:cNvSpPr txBox="1"/>
          <p:nvPr/>
        </p:nvSpPr>
        <p:spPr>
          <a:xfrm>
            <a:off x="620632" y="1306126"/>
            <a:ext cx="53219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</a:t>
            </a:r>
          </a:p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Ставропольского края</a:t>
            </a:r>
          </a:p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(№ 273-ФЗ от 29.12.2012 г.)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C8C677-AD3B-4732-8538-D55C731EF9E1}"/>
              </a:ext>
            </a:extLst>
          </p:cNvPr>
          <p:cNvSpPr txBox="1"/>
          <p:nvPr/>
        </p:nvSpPr>
        <p:spPr>
          <a:xfrm>
            <a:off x="6331531" y="1306111"/>
            <a:ext cx="52461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физической культуры и спорта Ставропольского края</a:t>
            </a:r>
          </a:p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(№ 329-ФЗ  от 04.12.2007 г.)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DAA5D0BC-396D-475E-8B58-3B8CC08BD226}"/>
              </a:ext>
            </a:extLst>
          </p:cNvPr>
          <p:cNvSpPr/>
          <p:nvPr/>
        </p:nvSpPr>
        <p:spPr>
          <a:xfrm>
            <a:off x="1001545" y="2843714"/>
            <a:ext cx="1425909" cy="45172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1EB48DE-B3EE-430D-8C34-1CB4CB7ACF74}"/>
              </a:ext>
            </a:extLst>
          </p:cNvPr>
          <p:cNvSpPr txBox="1"/>
          <p:nvPr/>
        </p:nvSpPr>
        <p:spPr>
          <a:xfrm>
            <a:off x="1066952" y="2869521"/>
            <a:ext cx="1295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ДЮСШ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A57DCCF4-D490-45A0-B5C7-ED5E39ED996A}"/>
              </a:ext>
            </a:extLst>
          </p:cNvPr>
          <p:cNvSpPr/>
          <p:nvPr/>
        </p:nvSpPr>
        <p:spPr>
          <a:xfrm>
            <a:off x="3668545" y="2843714"/>
            <a:ext cx="1425909" cy="45172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C9B12E8A-10AC-412F-B40B-EC0FDABCC319}"/>
              </a:ext>
            </a:extLst>
          </p:cNvPr>
          <p:cNvSpPr/>
          <p:nvPr/>
        </p:nvSpPr>
        <p:spPr>
          <a:xfrm>
            <a:off x="8824999" y="2841944"/>
            <a:ext cx="643536" cy="45172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6F0CA287-958E-4984-949A-F0920A289556}"/>
              </a:ext>
            </a:extLst>
          </p:cNvPr>
          <p:cNvSpPr/>
          <p:nvPr/>
        </p:nvSpPr>
        <p:spPr>
          <a:xfrm>
            <a:off x="7841397" y="2843634"/>
            <a:ext cx="916334" cy="45172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949FE831-E1D6-4834-9B34-5BAC0C426B01}"/>
              </a:ext>
            </a:extLst>
          </p:cNvPr>
          <p:cNvSpPr/>
          <p:nvPr/>
        </p:nvSpPr>
        <p:spPr>
          <a:xfrm>
            <a:off x="5959506" y="2841042"/>
            <a:ext cx="1096420" cy="45172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AD627DFB-DA9E-4C62-826E-0DE794F0DF08}"/>
              </a:ext>
            </a:extLst>
          </p:cNvPr>
          <p:cNvSpPr/>
          <p:nvPr/>
        </p:nvSpPr>
        <p:spPr>
          <a:xfrm>
            <a:off x="7131434" y="2841042"/>
            <a:ext cx="643536" cy="45172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1F3A7A48-8363-4638-8F29-8C652225E79D}"/>
              </a:ext>
            </a:extLst>
          </p:cNvPr>
          <p:cNvSpPr/>
          <p:nvPr/>
        </p:nvSpPr>
        <p:spPr>
          <a:xfrm>
            <a:off x="9535759" y="2841042"/>
            <a:ext cx="693423" cy="45172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C5D95ED-1C6D-495F-9433-D944291AD26F}"/>
              </a:ext>
            </a:extLst>
          </p:cNvPr>
          <p:cNvSpPr txBox="1"/>
          <p:nvPr/>
        </p:nvSpPr>
        <p:spPr>
          <a:xfrm>
            <a:off x="7075872" y="2858803"/>
            <a:ext cx="758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СШ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359C701-A18B-4AFB-85FD-747B7617E012}"/>
              </a:ext>
            </a:extLst>
          </p:cNvPr>
          <p:cNvSpPr txBox="1"/>
          <p:nvPr/>
        </p:nvSpPr>
        <p:spPr>
          <a:xfrm>
            <a:off x="3666598" y="2858803"/>
            <a:ext cx="1425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ДОО(П)Ц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1102C6D-F922-471A-BA77-318C62D5B29D}"/>
              </a:ext>
            </a:extLst>
          </p:cNvPr>
          <p:cNvSpPr txBox="1"/>
          <p:nvPr/>
        </p:nvSpPr>
        <p:spPr>
          <a:xfrm>
            <a:off x="5971497" y="2859075"/>
            <a:ext cx="1096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ДЮСШ</a:t>
            </a: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0EEBB10D-7AC9-42C6-9A80-D9FEE28AC5E0}"/>
              </a:ext>
            </a:extLst>
          </p:cNvPr>
          <p:cNvCxnSpPr>
            <a:cxnSpLocks/>
          </p:cNvCxnSpPr>
          <p:nvPr/>
        </p:nvCxnSpPr>
        <p:spPr>
          <a:xfrm>
            <a:off x="6096000" y="821190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9E6A8002-AB20-4E3D-BB5C-D765FEE8BA31}"/>
              </a:ext>
            </a:extLst>
          </p:cNvPr>
          <p:cNvCxnSpPr>
            <a:cxnSpLocks/>
          </p:cNvCxnSpPr>
          <p:nvPr/>
        </p:nvCxnSpPr>
        <p:spPr>
          <a:xfrm>
            <a:off x="3034019" y="1079710"/>
            <a:ext cx="6123962" cy="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C02902AB-DAF6-40F6-BA62-A6FE1B522113}"/>
              </a:ext>
            </a:extLst>
          </p:cNvPr>
          <p:cNvCxnSpPr>
            <a:cxnSpLocks/>
          </p:cNvCxnSpPr>
          <p:nvPr/>
        </p:nvCxnSpPr>
        <p:spPr>
          <a:xfrm>
            <a:off x="3039701" y="1079710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533833CA-6EF7-4F3B-8B6C-F96254B0FBC5}"/>
              </a:ext>
            </a:extLst>
          </p:cNvPr>
          <p:cNvCxnSpPr>
            <a:cxnSpLocks/>
          </p:cNvCxnSpPr>
          <p:nvPr/>
        </p:nvCxnSpPr>
        <p:spPr>
          <a:xfrm>
            <a:off x="9157981" y="1079710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A71327A5-6C94-40D3-A0CE-1F91EB3849E0}"/>
              </a:ext>
            </a:extLst>
          </p:cNvPr>
          <p:cNvCxnSpPr>
            <a:cxnSpLocks/>
          </p:cNvCxnSpPr>
          <p:nvPr/>
        </p:nvCxnSpPr>
        <p:spPr>
          <a:xfrm>
            <a:off x="3058138" y="2318223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D2D383A7-B665-47B2-95BC-6645E37EA3B8}"/>
              </a:ext>
            </a:extLst>
          </p:cNvPr>
          <p:cNvCxnSpPr>
            <a:cxnSpLocks/>
          </p:cNvCxnSpPr>
          <p:nvPr/>
        </p:nvCxnSpPr>
        <p:spPr>
          <a:xfrm>
            <a:off x="9157981" y="2318223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BD209571-FAB0-458D-83FC-AE7A3849DA96}"/>
              </a:ext>
            </a:extLst>
          </p:cNvPr>
          <p:cNvCxnSpPr>
            <a:cxnSpLocks/>
          </p:cNvCxnSpPr>
          <p:nvPr/>
        </p:nvCxnSpPr>
        <p:spPr>
          <a:xfrm>
            <a:off x="1714500" y="2576743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A445C811-F7C1-474E-B4E8-8C901F068A53}"/>
              </a:ext>
            </a:extLst>
          </p:cNvPr>
          <p:cNvCxnSpPr>
            <a:cxnSpLocks/>
          </p:cNvCxnSpPr>
          <p:nvPr/>
        </p:nvCxnSpPr>
        <p:spPr>
          <a:xfrm>
            <a:off x="4381500" y="2576743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id="{7EE74A0B-8A71-4801-804F-D826FBF72FC6}"/>
              </a:ext>
            </a:extLst>
          </p:cNvPr>
          <p:cNvCxnSpPr>
            <a:cxnSpLocks/>
          </p:cNvCxnSpPr>
          <p:nvPr/>
        </p:nvCxnSpPr>
        <p:spPr>
          <a:xfrm>
            <a:off x="6531372" y="2584737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3F564428-E5A3-44C2-A0E4-ED297965D8B7}"/>
              </a:ext>
            </a:extLst>
          </p:cNvPr>
          <p:cNvCxnSpPr>
            <a:cxnSpLocks/>
          </p:cNvCxnSpPr>
          <p:nvPr/>
        </p:nvCxnSpPr>
        <p:spPr>
          <a:xfrm>
            <a:off x="7472252" y="2570883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759807E5-D273-4FB4-877D-412C9EE84B27}"/>
              </a:ext>
            </a:extLst>
          </p:cNvPr>
          <p:cNvCxnSpPr>
            <a:cxnSpLocks/>
          </p:cNvCxnSpPr>
          <p:nvPr/>
        </p:nvCxnSpPr>
        <p:spPr>
          <a:xfrm>
            <a:off x="8299564" y="2580169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id="{8552FC0D-4F03-4916-A266-966F1262872B}"/>
              </a:ext>
            </a:extLst>
          </p:cNvPr>
          <p:cNvCxnSpPr>
            <a:cxnSpLocks/>
          </p:cNvCxnSpPr>
          <p:nvPr/>
        </p:nvCxnSpPr>
        <p:spPr>
          <a:xfrm>
            <a:off x="11577673" y="2580169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7FA89334-5F3C-4009-A999-81C43C1B0225}"/>
              </a:ext>
            </a:extLst>
          </p:cNvPr>
          <p:cNvCxnSpPr>
            <a:cxnSpLocks/>
          </p:cNvCxnSpPr>
          <p:nvPr/>
        </p:nvCxnSpPr>
        <p:spPr>
          <a:xfrm>
            <a:off x="9157981" y="2570883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6D477380-D02A-4608-87F9-5BF96472C2CB}"/>
              </a:ext>
            </a:extLst>
          </p:cNvPr>
          <p:cNvCxnSpPr>
            <a:cxnSpLocks/>
          </p:cNvCxnSpPr>
          <p:nvPr/>
        </p:nvCxnSpPr>
        <p:spPr>
          <a:xfrm>
            <a:off x="10651403" y="2595358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393048E5-5925-4FB2-B9D4-3ABC76B58DE3}"/>
              </a:ext>
            </a:extLst>
          </p:cNvPr>
          <p:cNvCxnSpPr>
            <a:cxnSpLocks/>
          </p:cNvCxnSpPr>
          <p:nvPr/>
        </p:nvCxnSpPr>
        <p:spPr>
          <a:xfrm>
            <a:off x="9882470" y="2570883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D41FEB49-4913-41AC-BA94-98C174285CF7}"/>
              </a:ext>
            </a:extLst>
          </p:cNvPr>
          <p:cNvCxnSpPr>
            <a:cxnSpLocks/>
          </p:cNvCxnSpPr>
          <p:nvPr/>
        </p:nvCxnSpPr>
        <p:spPr>
          <a:xfrm>
            <a:off x="6531372" y="2583719"/>
            <a:ext cx="5046301" cy="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E1962D8B-E528-4B3C-BB7C-46BF7AE43DB9}"/>
              </a:ext>
            </a:extLst>
          </p:cNvPr>
          <p:cNvCxnSpPr>
            <a:cxnSpLocks/>
          </p:cNvCxnSpPr>
          <p:nvPr/>
        </p:nvCxnSpPr>
        <p:spPr>
          <a:xfrm>
            <a:off x="1714500" y="2576743"/>
            <a:ext cx="2667000" cy="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4AA243F9-6DDD-4D00-896E-288D7C5E981D}"/>
              </a:ext>
            </a:extLst>
          </p:cNvPr>
          <p:cNvSpPr txBox="1"/>
          <p:nvPr/>
        </p:nvSpPr>
        <p:spPr>
          <a:xfrm>
            <a:off x="7827929" y="2869521"/>
            <a:ext cx="97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СШОР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0E0892D-F485-49DE-992E-B7CDEC3A1EE3}"/>
              </a:ext>
            </a:extLst>
          </p:cNvPr>
          <p:cNvSpPr txBox="1"/>
          <p:nvPr/>
        </p:nvSpPr>
        <p:spPr>
          <a:xfrm>
            <a:off x="8795167" y="2882385"/>
            <a:ext cx="736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УОР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3188381-90F1-46EB-8086-5A74ECA50668}"/>
              </a:ext>
            </a:extLst>
          </p:cNvPr>
          <p:cNvSpPr txBox="1"/>
          <p:nvPr/>
        </p:nvSpPr>
        <p:spPr>
          <a:xfrm>
            <a:off x="9518927" y="2858803"/>
            <a:ext cx="727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ЦСП</a:t>
            </a:r>
          </a:p>
        </p:txBody>
      </p:sp>
      <p:sp>
        <p:nvSpPr>
          <p:cNvPr id="62" name="Прямоугольник: скругленные углы 61">
            <a:extLst>
              <a:ext uri="{FF2B5EF4-FFF2-40B4-BE49-F238E27FC236}">
                <a16:creationId xmlns:a16="http://schemas.microsoft.com/office/drawing/2014/main" id="{E6F4F2FB-C197-49B4-8093-4E57310CAC33}"/>
              </a:ext>
            </a:extLst>
          </p:cNvPr>
          <p:cNvSpPr/>
          <p:nvPr/>
        </p:nvSpPr>
        <p:spPr>
          <a:xfrm>
            <a:off x="10304692" y="2843634"/>
            <a:ext cx="693423" cy="45172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00A9CE3-DAC0-4D27-8CDC-A8AEA85A11B8}"/>
              </a:ext>
            </a:extLst>
          </p:cNvPr>
          <p:cNvSpPr txBox="1"/>
          <p:nvPr/>
        </p:nvSpPr>
        <p:spPr>
          <a:xfrm>
            <a:off x="10254803" y="2862583"/>
            <a:ext cx="8216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ЦОП</a:t>
            </a:r>
          </a:p>
        </p:txBody>
      </p:sp>
      <p:sp>
        <p:nvSpPr>
          <p:cNvPr id="64" name="Прямоугольник: скругленные углы 63">
            <a:extLst>
              <a:ext uri="{FF2B5EF4-FFF2-40B4-BE49-F238E27FC236}">
                <a16:creationId xmlns:a16="http://schemas.microsoft.com/office/drawing/2014/main" id="{90A8C79F-132A-4733-8E49-D7D821C3766C}"/>
              </a:ext>
            </a:extLst>
          </p:cNvPr>
          <p:cNvSpPr/>
          <p:nvPr/>
        </p:nvSpPr>
        <p:spPr>
          <a:xfrm>
            <a:off x="11065339" y="2838689"/>
            <a:ext cx="1078665" cy="45172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B2B2EC5-DE25-4B1F-933C-2EA802950279}"/>
              </a:ext>
            </a:extLst>
          </p:cNvPr>
          <p:cNvSpPr txBox="1"/>
          <p:nvPr/>
        </p:nvSpPr>
        <p:spPr>
          <a:xfrm>
            <a:off x="10994369" y="2828377"/>
            <a:ext cx="123171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ru-RU" sz="15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Др.</a:t>
            </a:r>
          </a:p>
          <a:p>
            <a:pPr algn="ctr">
              <a:lnSpc>
                <a:spcPts val="1500"/>
              </a:lnSpc>
            </a:pPr>
            <a:r>
              <a:rPr lang="ru-RU" sz="15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</a:p>
        </p:txBody>
      </p:sp>
      <p:cxnSp>
        <p:nvCxnSpPr>
          <p:cNvPr id="72" name="Прямая соединительная линия 71">
            <a:extLst>
              <a:ext uri="{FF2B5EF4-FFF2-40B4-BE49-F238E27FC236}">
                <a16:creationId xmlns:a16="http://schemas.microsoft.com/office/drawing/2014/main" id="{3E1C5E31-03DA-47AD-B779-8E57936E7612}"/>
              </a:ext>
            </a:extLst>
          </p:cNvPr>
          <p:cNvCxnSpPr>
            <a:cxnSpLocks/>
          </p:cNvCxnSpPr>
          <p:nvPr/>
        </p:nvCxnSpPr>
        <p:spPr>
          <a:xfrm>
            <a:off x="1714500" y="3299740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>
            <a:extLst>
              <a:ext uri="{FF2B5EF4-FFF2-40B4-BE49-F238E27FC236}">
                <a16:creationId xmlns:a16="http://schemas.microsoft.com/office/drawing/2014/main" id="{B51F6977-6917-41E4-8C45-B5CBE66223A2}"/>
              </a:ext>
            </a:extLst>
          </p:cNvPr>
          <p:cNvCxnSpPr>
            <a:cxnSpLocks/>
          </p:cNvCxnSpPr>
          <p:nvPr/>
        </p:nvCxnSpPr>
        <p:spPr>
          <a:xfrm>
            <a:off x="10651403" y="3299740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id="{D0AD3EF3-5BD8-4B19-8D90-7B7D0F8BEEC0}"/>
              </a:ext>
            </a:extLst>
          </p:cNvPr>
          <p:cNvCxnSpPr>
            <a:cxnSpLocks/>
          </p:cNvCxnSpPr>
          <p:nvPr/>
        </p:nvCxnSpPr>
        <p:spPr>
          <a:xfrm>
            <a:off x="9883083" y="3308823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>
            <a:extLst>
              <a:ext uri="{FF2B5EF4-FFF2-40B4-BE49-F238E27FC236}">
                <a16:creationId xmlns:a16="http://schemas.microsoft.com/office/drawing/2014/main" id="{513755E2-B869-4592-BCC4-0371E851B4B3}"/>
              </a:ext>
            </a:extLst>
          </p:cNvPr>
          <p:cNvCxnSpPr>
            <a:cxnSpLocks/>
          </p:cNvCxnSpPr>
          <p:nvPr/>
        </p:nvCxnSpPr>
        <p:spPr>
          <a:xfrm>
            <a:off x="11577673" y="3290413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>
            <a:extLst>
              <a:ext uri="{FF2B5EF4-FFF2-40B4-BE49-F238E27FC236}">
                <a16:creationId xmlns:a16="http://schemas.microsoft.com/office/drawing/2014/main" id="{47814970-E271-495F-9E16-9E3A6E8D20F6}"/>
              </a:ext>
            </a:extLst>
          </p:cNvPr>
          <p:cNvCxnSpPr>
            <a:cxnSpLocks/>
          </p:cNvCxnSpPr>
          <p:nvPr/>
        </p:nvCxnSpPr>
        <p:spPr>
          <a:xfrm>
            <a:off x="9157981" y="3308823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>
            <a:extLst>
              <a:ext uri="{FF2B5EF4-FFF2-40B4-BE49-F238E27FC236}">
                <a16:creationId xmlns:a16="http://schemas.microsoft.com/office/drawing/2014/main" id="{5336E0B6-272A-4AF1-8970-E5E29A82580B}"/>
              </a:ext>
            </a:extLst>
          </p:cNvPr>
          <p:cNvCxnSpPr>
            <a:cxnSpLocks/>
          </p:cNvCxnSpPr>
          <p:nvPr/>
        </p:nvCxnSpPr>
        <p:spPr>
          <a:xfrm>
            <a:off x="8299564" y="3308823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>
            <a:extLst>
              <a:ext uri="{FF2B5EF4-FFF2-40B4-BE49-F238E27FC236}">
                <a16:creationId xmlns:a16="http://schemas.microsoft.com/office/drawing/2014/main" id="{5339DEAE-DB73-4C6D-8A14-39BF187E42B2}"/>
              </a:ext>
            </a:extLst>
          </p:cNvPr>
          <p:cNvCxnSpPr>
            <a:cxnSpLocks/>
          </p:cNvCxnSpPr>
          <p:nvPr/>
        </p:nvCxnSpPr>
        <p:spPr>
          <a:xfrm>
            <a:off x="7472252" y="3308823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id="{D7C8A513-D778-4145-9B0B-66B73CA7ADD3}"/>
              </a:ext>
            </a:extLst>
          </p:cNvPr>
          <p:cNvCxnSpPr>
            <a:cxnSpLocks/>
          </p:cNvCxnSpPr>
          <p:nvPr/>
        </p:nvCxnSpPr>
        <p:spPr>
          <a:xfrm>
            <a:off x="4381500" y="3299740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id="{3C4E7213-14D1-453B-864C-240FD0906FBF}"/>
              </a:ext>
            </a:extLst>
          </p:cNvPr>
          <p:cNvCxnSpPr>
            <a:cxnSpLocks/>
          </p:cNvCxnSpPr>
          <p:nvPr/>
        </p:nvCxnSpPr>
        <p:spPr>
          <a:xfrm>
            <a:off x="6531372" y="3299740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id="{192EDDB3-D95D-49A5-9802-9CB4C39F9E63}"/>
              </a:ext>
            </a:extLst>
          </p:cNvPr>
          <p:cNvCxnSpPr>
            <a:cxnSpLocks/>
          </p:cNvCxnSpPr>
          <p:nvPr/>
        </p:nvCxnSpPr>
        <p:spPr>
          <a:xfrm>
            <a:off x="1700519" y="3548933"/>
            <a:ext cx="2667000" cy="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id="{B0DEEA11-F909-4A91-85A8-B9D9D33716D4}"/>
              </a:ext>
            </a:extLst>
          </p:cNvPr>
          <p:cNvCxnSpPr>
            <a:cxnSpLocks/>
          </p:cNvCxnSpPr>
          <p:nvPr/>
        </p:nvCxnSpPr>
        <p:spPr>
          <a:xfrm flipV="1">
            <a:off x="6531372" y="3562350"/>
            <a:ext cx="5051028" cy="4993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>
            <a:extLst>
              <a:ext uri="{FF2B5EF4-FFF2-40B4-BE49-F238E27FC236}">
                <a16:creationId xmlns:a16="http://schemas.microsoft.com/office/drawing/2014/main" id="{1986F2B2-45EF-4452-8209-830AC56E7CCD}"/>
              </a:ext>
            </a:extLst>
          </p:cNvPr>
          <p:cNvCxnSpPr>
            <a:cxnSpLocks/>
            <a:endCxn id="100" idx="0"/>
          </p:cNvCxnSpPr>
          <p:nvPr/>
        </p:nvCxnSpPr>
        <p:spPr>
          <a:xfrm>
            <a:off x="9157981" y="3567343"/>
            <a:ext cx="0" cy="464693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>
            <a:extLst>
              <a:ext uri="{FF2B5EF4-FFF2-40B4-BE49-F238E27FC236}">
                <a16:creationId xmlns:a16="http://schemas.microsoft.com/office/drawing/2014/main" id="{507A87E7-6A4F-480C-9138-A57EDA5D8219}"/>
              </a:ext>
            </a:extLst>
          </p:cNvPr>
          <p:cNvCxnSpPr>
            <a:cxnSpLocks/>
          </p:cNvCxnSpPr>
          <p:nvPr/>
        </p:nvCxnSpPr>
        <p:spPr>
          <a:xfrm>
            <a:off x="3034019" y="3548933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>
            <a:extLst>
              <a:ext uri="{FF2B5EF4-FFF2-40B4-BE49-F238E27FC236}">
                <a16:creationId xmlns:a16="http://schemas.microsoft.com/office/drawing/2014/main" id="{E6DF19D5-1B0D-4C1A-AB9E-44D7B4A6FBA0}"/>
              </a:ext>
            </a:extLst>
          </p:cNvPr>
          <p:cNvCxnSpPr>
            <a:cxnSpLocks/>
          </p:cNvCxnSpPr>
          <p:nvPr/>
        </p:nvCxnSpPr>
        <p:spPr>
          <a:xfrm>
            <a:off x="1700519" y="3807453"/>
            <a:ext cx="2667000" cy="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>
            <a:extLst>
              <a:ext uri="{FF2B5EF4-FFF2-40B4-BE49-F238E27FC236}">
                <a16:creationId xmlns:a16="http://schemas.microsoft.com/office/drawing/2014/main" id="{27FA4E41-9885-43F0-A6EC-CDB27BA9A959}"/>
              </a:ext>
            </a:extLst>
          </p:cNvPr>
          <p:cNvCxnSpPr>
            <a:cxnSpLocks/>
          </p:cNvCxnSpPr>
          <p:nvPr/>
        </p:nvCxnSpPr>
        <p:spPr>
          <a:xfrm>
            <a:off x="1710044" y="3802216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>
            <a:extLst>
              <a:ext uri="{FF2B5EF4-FFF2-40B4-BE49-F238E27FC236}">
                <a16:creationId xmlns:a16="http://schemas.microsoft.com/office/drawing/2014/main" id="{0C9EAB8B-DBE3-4DDE-A71B-3F4EDAD5226A}"/>
              </a:ext>
            </a:extLst>
          </p:cNvPr>
          <p:cNvCxnSpPr>
            <a:cxnSpLocks/>
          </p:cNvCxnSpPr>
          <p:nvPr/>
        </p:nvCxnSpPr>
        <p:spPr>
          <a:xfrm>
            <a:off x="4363063" y="3802216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Прямоугольник: скругленные углы 91">
            <a:extLst>
              <a:ext uri="{FF2B5EF4-FFF2-40B4-BE49-F238E27FC236}">
                <a16:creationId xmlns:a16="http://schemas.microsoft.com/office/drawing/2014/main" id="{C6D37035-675E-4292-8DB4-E9129B621966}"/>
              </a:ext>
            </a:extLst>
          </p:cNvPr>
          <p:cNvSpPr/>
          <p:nvPr/>
        </p:nvSpPr>
        <p:spPr>
          <a:xfrm>
            <a:off x="576374" y="4037585"/>
            <a:ext cx="2338276" cy="70376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731D3B1-1A52-40E9-99FE-33F412182F47}"/>
              </a:ext>
            </a:extLst>
          </p:cNvPr>
          <p:cNvSpPr txBox="1"/>
          <p:nvPr/>
        </p:nvSpPr>
        <p:spPr>
          <a:xfrm>
            <a:off x="602591" y="4032036"/>
            <a:ext cx="23427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Общеразвивающие программы</a:t>
            </a:r>
          </a:p>
        </p:txBody>
      </p:sp>
      <p:sp>
        <p:nvSpPr>
          <p:cNvPr id="97" name="Прямоугольник: скругленные углы 96">
            <a:extLst>
              <a:ext uri="{FF2B5EF4-FFF2-40B4-BE49-F238E27FC236}">
                <a16:creationId xmlns:a16="http://schemas.microsoft.com/office/drawing/2014/main" id="{086234DB-14A9-42BF-BCFE-A8C777E61977}"/>
              </a:ext>
            </a:extLst>
          </p:cNvPr>
          <p:cNvSpPr/>
          <p:nvPr/>
        </p:nvSpPr>
        <p:spPr>
          <a:xfrm>
            <a:off x="3058138" y="4036162"/>
            <a:ext cx="2866410" cy="70376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: скругленные углы 97">
            <a:extLst>
              <a:ext uri="{FF2B5EF4-FFF2-40B4-BE49-F238E27FC236}">
                <a16:creationId xmlns:a16="http://schemas.microsoft.com/office/drawing/2014/main" id="{CBACF6C4-10E0-48B9-872A-4E3089A718AC}"/>
              </a:ext>
            </a:extLst>
          </p:cNvPr>
          <p:cNvSpPr/>
          <p:nvPr/>
        </p:nvSpPr>
        <p:spPr>
          <a:xfrm>
            <a:off x="7385708" y="4036162"/>
            <a:ext cx="3522117" cy="70376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F29D0B2F-0CB7-490C-8188-87C5F2BD49CC}"/>
              </a:ext>
            </a:extLst>
          </p:cNvPr>
          <p:cNvSpPr txBox="1"/>
          <p:nvPr/>
        </p:nvSpPr>
        <p:spPr>
          <a:xfrm>
            <a:off x="3094755" y="4045488"/>
            <a:ext cx="28401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Предпрофессиональные программы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59FDD5F-6087-4023-BBC9-8CB3C7F98ABB}"/>
              </a:ext>
            </a:extLst>
          </p:cNvPr>
          <p:cNvSpPr txBox="1"/>
          <p:nvPr/>
        </p:nvSpPr>
        <p:spPr>
          <a:xfrm>
            <a:off x="7737885" y="4032036"/>
            <a:ext cx="28401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спортивной подготовки</a:t>
            </a:r>
          </a:p>
        </p:txBody>
      </p:sp>
      <p:cxnSp>
        <p:nvCxnSpPr>
          <p:cNvPr id="102" name="Прямая соединительная линия 101">
            <a:extLst>
              <a:ext uri="{FF2B5EF4-FFF2-40B4-BE49-F238E27FC236}">
                <a16:creationId xmlns:a16="http://schemas.microsoft.com/office/drawing/2014/main" id="{09B351EC-E5FB-4927-9A47-6500E5DE709C}"/>
              </a:ext>
            </a:extLst>
          </p:cNvPr>
          <p:cNvCxnSpPr>
            <a:cxnSpLocks/>
          </p:cNvCxnSpPr>
          <p:nvPr/>
        </p:nvCxnSpPr>
        <p:spPr>
          <a:xfrm>
            <a:off x="1700519" y="4739922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>
            <a:extLst>
              <a:ext uri="{FF2B5EF4-FFF2-40B4-BE49-F238E27FC236}">
                <a16:creationId xmlns:a16="http://schemas.microsoft.com/office/drawing/2014/main" id="{435CFA06-25D1-41B7-BA3B-D3C60F5A60A6}"/>
              </a:ext>
            </a:extLst>
          </p:cNvPr>
          <p:cNvCxnSpPr>
            <a:cxnSpLocks/>
          </p:cNvCxnSpPr>
          <p:nvPr/>
        </p:nvCxnSpPr>
        <p:spPr>
          <a:xfrm>
            <a:off x="4363063" y="4739922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>
            <a:extLst>
              <a:ext uri="{FF2B5EF4-FFF2-40B4-BE49-F238E27FC236}">
                <a16:creationId xmlns:a16="http://schemas.microsoft.com/office/drawing/2014/main" id="{54DD3B6A-1EA1-4DFB-9BB8-5853298AF157}"/>
              </a:ext>
            </a:extLst>
          </p:cNvPr>
          <p:cNvCxnSpPr>
            <a:cxnSpLocks/>
          </p:cNvCxnSpPr>
          <p:nvPr/>
        </p:nvCxnSpPr>
        <p:spPr>
          <a:xfrm>
            <a:off x="9157980" y="4739922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>
            <a:extLst>
              <a:ext uri="{FF2B5EF4-FFF2-40B4-BE49-F238E27FC236}">
                <a16:creationId xmlns:a16="http://schemas.microsoft.com/office/drawing/2014/main" id="{4509BD6F-84CD-40A8-B3E0-4C47B9F789D7}"/>
              </a:ext>
            </a:extLst>
          </p:cNvPr>
          <p:cNvCxnSpPr>
            <a:cxnSpLocks/>
          </p:cNvCxnSpPr>
          <p:nvPr/>
        </p:nvCxnSpPr>
        <p:spPr>
          <a:xfrm>
            <a:off x="6106138" y="5011352"/>
            <a:ext cx="0" cy="25852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>
            <a:extLst>
              <a:ext uri="{FF2B5EF4-FFF2-40B4-BE49-F238E27FC236}">
                <a16:creationId xmlns:a16="http://schemas.microsoft.com/office/drawing/2014/main" id="{F80A7549-B83E-40E4-B17B-97067EC34269}"/>
              </a:ext>
            </a:extLst>
          </p:cNvPr>
          <p:cNvCxnSpPr>
            <a:cxnSpLocks/>
          </p:cNvCxnSpPr>
          <p:nvPr/>
        </p:nvCxnSpPr>
        <p:spPr>
          <a:xfrm>
            <a:off x="1703967" y="5011352"/>
            <a:ext cx="7442799" cy="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Прямоугольник: скругленные углы 108">
            <a:extLst>
              <a:ext uri="{FF2B5EF4-FFF2-40B4-BE49-F238E27FC236}">
                <a16:creationId xmlns:a16="http://schemas.microsoft.com/office/drawing/2014/main" id="{8243B89C-6B2C-4E40-AA61-C6C6921CC9B5}"/>
              </a:ext>
            </a:extLst>
          </p:cNvPr>
          <p:cNvSpPr/>
          <p:nvPr/>
        </p:nvSpPr>
        <p:spPr>
          <a:xfrm>
            <a:off x="1476375" y="5262158"/>
            <a:ext cx="9600077" cy="98770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0D7F799B-A2F2-494D-91C7-0A46855E107F}"/>
              </a:ext>
            </a:extLst>
          </p:cNvPr>
          <p:cNvSpPr txBox="1"/>
          <p:nvPr/>
        </p:nvSpPr>
        <p:spPr>
          <a:xfrm>
            <a:off x="1790215" y="5415101"/>
            <a:ext cx="9246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образовательные программы спортивной подготовки</a:t>
            </a:r>
          </a:p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(№ 127-ФЗ от 30.04.2021 г.)</a:t>
            </a:r>
          </a:p>
        </p:txBody>
      </p:sp>
    </p:spTree>
    <p:extLst>
      <p:ext uri="{BB962C8B-B14F-4D97-AF65-F5344CB8AC3E}">
        <p14:creationId xmlns:p14="http://schemas.microsoft.com/office/powerpoint/2010/main" val="675462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2246A5-2249-42F3-B8D9-197CA71E4A5D}"/>
              </a:ext>
            </a:extLst>
          </p:cNvPr>
          <p:cNvSpPr txBox="1"/>
          <p:nvPr/>
        </p:nvSpPr>
        <p:spPr>
          <a:xfrm>
            <a:off x="1779882" y="260887"/>
            <a:ext cx="91130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spc="100" dirty="0">
                <a:ln w="0"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glow rad="76200">
                    <a:schemeClr val="accent1">
                      <a:lumMod val="20000"/>
                      <a:lumOff val="8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  ПЕРЕХОДА   НА ДОПОЛНИТЕЛЬНЫЕ   ОБРАЗОВАТЕЛЬНЫЕ ПРОГРАММЫ   СПОРТИВНОЙ   ПОДГОТОВКИ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CE23CA-7202-483A-B6AC-AE6B5BD6FD6E}"/>
              </a:ext>
            </a:extLst>
          </p:cNvPr>
          <p:cNvSpPr txBox="1"/>
          <p:nvPr/>
        </p:nvSpPr>
        <p:spPr>
          <a:xfrm>
            <a:off x="1216294" y="1971560"/>
            <a:ext cx="6737081" cy="41857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>
            <a:spAutoFit/>
          </a:bodyPr>
          <a:lstStyle/>
          <a:p>
            <a:pPr indent="450215" algn="ctr"/>
            <a:r>
              <a:rPr lang="ru-RU" sz="2000" dirty="0">
                <a:ln w="0"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glow rad="127000">
                    <a:schemeClr val="bg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Федеральный закон от 30.04.2021 года </a:t>
            </a:r>
            <a:br>
              <a:rPr lang="ru-RU" sz="2000" dirty="0">
                <a:ln w="0"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glow rad="127000">
                    <a:schemeClr val="bg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n w="0"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glow rad="127000">
                    <a:schemeClr val="bg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 127-ФЗ «О внесении изменений в Федеральный закон </a:t>
            </a:r>
            <a:br>
              <a:rPr lang="ru-RU" sz="2000" dirty="0">
                <a:ln w="0"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glow rad="127000">
                    <a:schemeClr val="bg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n w="0"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glow rad="127000">
                    <a:schemeClr val="bg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 физической культуре и спорте в Российской Федерации» и Федеральный закон </a:t>
            </a:r>
            <a:br>
              <a:rPr lang="ru-RU" sz="2000" dirty="0">
                <a:ln w="0"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glow rad="127000">
                    <a:schemeClr val="bg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n w="0"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glow rad="127000">
                    <a:schemeClr val="bg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 образовании в Российской Федерации»» </a:t>
            </a:r>
          </a:p>
          <a:p>
            <a:pPr indent="450215"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(далее – «О гармонизации») (вступает в силу 01.01.2023 г.) регламентирует переход детско-юношеских спортивных школ (независимо от ведомственной принадлежности) на </a:t>
            </a:r>
          </a:p>
          <a:p>
            <a:pPr indent="450215" algn="ctr"/>
            <a:r>
              <a:rPr lang="ru-RU" sz="2000" dirty="0">
                <a:ln w="0"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glow rad="127000">
                    <a:schemeClr val="bg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дополнительные образовательные программы спортивной подготовки, </a:t>
            </a:r>
          </a:p>
          <a:p>
            <a:pPr indent="450215"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подразумевает получение лицензии на осуществление образовательной деятельности спортивными школами, подведомственными министерству физической культуры и спорта Ставропольского края.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BC7E45D-983A-4F0F-9A14-23A186BC3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4456" y="2778565"/>
            <a:ext cx="2571750" cy="25717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0" cap="rnd"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19050">
            <a:bevelT w="50800" h="16510" prst="angle"/>
            <a:contourClr>
              <a:schemeClr val="bg2">
                <a:lumMod val="10000"/>
              </a:schemeClr>
            </a:contourClr>
          </a:sp3d>
        </p:spPr>
      </p:pic>
    </p:spTree>
    <p:extLst>
      <p:ext uri="{BB962C8B-B14F-4D97-AF65-F5344CB8AC3E}">
        <p14:creationId xmlns:p14="http://schemas.microsoft.com/office/powerpoint/2010/main" val="1967690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791F0547-D1DB-45B3-89AC-DCC44B674B07}"/>
              </a:ext>
            </a:extLst>
          </p:cNvPr>
          <p:cNvCxnSpPr>
            <a:cxnSpLocks/>
          </p:cNvCxnSpPr>
          <p:nvPr/>
        </p:nvCxnSpPr>
        <p:spPr>
          <a:xfrm flipH="1">
            <a:off x="511728" y="5105309"/>
            <a:ext cx="11039912" cy="0"/>
          </a:xfrm>
          <a:prstGeom prst="lin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513F310-6E0D-41AE-A69B-064397F2BA67}"/>
              </a:ext>
            </a:extLst>
          </p:cNvPr>
          <p:cNvSpPr txBox="1"/>
          <p:nvPr/>
        </p:nvSpPr>
        <p:spPr>
          <a:xfrm>
            <a:off x="788565" y="5207720"/>
            <a:ext cx="103016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Уточнена статья 84 Федерального закона от 29.12.2012 № 273-ФЗ, регламентирующая особенности реализации образовательных программ в области физической культуры и спорта.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4E4699C-7CC7-4224-B2DF-FFB4E3CE5D73}"/>
              </a:ext>
            </a:extLst>
          </p:cNvPr>
          <p:cNvSpPr txBox="1"/>
          <p:nvPr/>
        </p:nvSpPr>
        <p:spPr>
          <a:xfrm>
            <a:off x="794407" y="3062023"/>
            <a:ext cx="103016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Федеральным законом установлено, что дополнительные общеобразовательные программы подразделяются на дополнительные общеразвивающие программы, дополнительные предпрофессиональные программы в области искусств и дополнительные образовательные программы спортивной подготовки. Дополнительные образовательные программы спортивной подготовки реализуются для детей и для взрослых </a:t>
            </a:r>
          </a:p>
          <a:p>
            <a:pPr algn="ctr"/>
            <a:r>
              <a:rPr lang="ru-RU" sz="2000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(часть 2 статьи 75 Федерального закона от 29.12.2012 № 273-ФЗ).</a:t>
            </a: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C9B5F5A0-A74A-4BB8-B50E-7493BB0BDA9E}"/>
              </a:ext>
            </a:extLst>
          </p:cNvPr>
          <p:cNvCxnSpPr>
            <a:cxnSpLocks/>
          </p:cNvCxnSpPr>
          <p:nvPr/>
        </p:nvCxnSpPr>
        <p:spPr>
          <a:xfrm flipH="1">
            <a:off x="511728" y="3043057"/>
            <a:ext cx="11039912" cy="0"/>
          </a:xfrm>
          <a:prstGeom prst="lin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D4E0C67-D431-4220-8B86-FF024A12F53B}"/>
              </a:ext>
            </a:extLst>
          </p:cNvPr>
          <p:cNvSpPr txBox="1"/>
          <p:nvPr/>
        </p:nvSpPr>
        <p:spPr>
          <a:xfrm>
            <a:off x="788564" y="1615324"/>
            <a:ext cx="103016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К дополнительным общеобразовательным программам отнесены дополнительные предпрофессиональные программы в области искусств, дополнительные образовательные программы спортивной подготовки </a:t>
            </a:r>
          </a:p>
          <a:p>
            <a:pPr algn="ctr"/>
            <a:r>
              <a:rPr lang="ru-RU" sz="2000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(пункт 1 части 4 статьи 12 Федерального закона от 29.12.2012 № 273-ФЗ).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54D36D-847C-464D-922C-226C35F519A0}"/>
              </a:ext>
            </a:extLst>
          </p:cNvPr>
          <p:cNvSpPr txBox="1"/>
          <p:nvPr/>
        </p:nvSpPr>
        <p:spPr>
          <a:xfrm>
            <a:off x="1029048" y="264535"/>
            <a:ext cx="982071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spc="100" dirty="0">
                <a:ln w="0"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glow rad="76200">
                    <a:schemeClr val="accent1">
                      <a:lumMod val="20000"/>
                      <a:lumOff val="8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Федерального закона «О гармонизации» вносятся изменения в Федеральный закон от 29.12.2012 № 273-ФЗ </a:t>
            </a:r>
          </a:p>
          <a:p>
            <a:pPr algn="ctr"/>
            <a:r>
              <a:rPr lang="ru-RU" sz="2500" spc="100" dirty="0">
                <a:ln w="0"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glow rad="76200">
                    <a:schemeClr val="accent1">
                      <a:lumMod val="20000"/>
                      <a:lumOff val="8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в Российской Федерации»: </a:t>
            </a:r>
          </a:p>
        </p:txBody>
      </p:sp>
    </p:spTree>
    <p:extLst>
      <p:ext uri="{BB962C8B-B14F-4D97-AF65-F5344CB8AC3E}">
        <p14:creationId xmlns:p14="http://schemas.microsoft.com/office/powerpoint/2010/main" val="103634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729E65-1BD3-4677-A197-4DC57F79C097}"/>
              </a:ext>
            </a:extLst>
          </p:cNvPr>
          <p:cNvSpPr txBox="1"/>
          <p:nvPr/>
        </p:nvSpPr>
        <p:spPr>
          <a:xfrm>
            <a:off x="1779882" y="260887"/>
            <a:ext cx="91130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spc="100" dirty="0">
                <a:ln w="0"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glow rad="76200">
                    <a:schemeClr val="accent1">
                      <a:lumMod val="20000"/>
                      <a:lumOff val="8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РАЗВИТИЯ ДЕТСКО-ЮНОШЕСКОГО СПОРТА В РОССИЙСКОЙ ФЕДЕРАЦИИ ДО 2030 ГОДА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5D3E5734-28F5-4CA8-BF6A-9F8C993F4C80}"/>
              </a:ext>
            </a:extLst>
          </p:cNvPr>
          <p:cNvSpPr/>
          <p:nvPr/>
        </p:nvSpPr>
        <p:spPr>
          <a:xfrm>
            <a:off x="931058" y="4616250"/>
            <a:ext cx="10346542" cy="171743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81E6E5-09E0-49D0-A1D6-9C9DDE868B9F}"/>
              </a:ext>
            </a:extLst>
          </p:cNvPr>
          <p:cNvSpPr txBox="1"/>
          <p:nvPr/>
        </p:nvSpPr>
        <p:spPr>
          <a:xfrm>
            <a:off x="1101165" y="4616250"/>
            <a:ext cx="999408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Концепции: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спортивной инфраструктуры детско-юношеского спорта;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эффективной межведомственной системы управления развитием детско-юношеского спорта;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полноценного кадрового обеспечения системы детско-юношеского спорта.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5C1E68-8650-4C2B-9C79-5F023B6BDC98}"/>
              </a:ext>
            </a:extLst>
          </p:cNvPr>
          <p:cNvSpPr txBox="1"/>
          <p:nvPr/>
        </p:nvSpPr>
        <p:spPr>
          <a:xfrm>
            <a:off x="931058" y="1866486"/>
            <a:ext cx="10325467" cy="25545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Цели Концепции: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прав детей на физическое развитие и физическое воспитание, формирование и укрепление их здоровья, личностное самоопределение и самореализацию посредством создания подрастающему поколению доступных условий для занятий физической культурой и спортом;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effectLst>
                  <a:glow rad="88900">
                    <a:schemeClr val="bg1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возможностей для удовлетворения интересов детей и их семей в сфере детско-юношеского спорта, создание у них мотивации к ведению здорового образа жизни и обеспечение вовлечения в систематические занятия спортом не менее 90 процентов.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442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07D8A1E-39F4-433B-90ED-BE00297A28E4}"/>
              </a:ext>
            </a:extLst>
          </p:cNvPr>
          <p:cNvSpPr/>
          <p:nvPr/>
        </p:nvSpPr>
        <p:spPr>
          <a:xfrm>
            <a:off x="1263425" y="820795"/>
            <a:ext cx="4463139" cy="1631216"/>
          </a:xfrm>
          <a:prstGeom prst="rect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ШКОЛЬНЫЙ СПОРТИВНЫЙ КЛУБ – общественная организация  учителей, обучающихся, родителей, способствующая развитию физической культуры, спорта и туризма в школе.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A99F8E1-2D3D-4469-A0A8-18C87450A391}"/>
              </a:ext>
            </a:extLst>
          </p:cNvPr>
          <p:cNvSpPr/>
          <p:nvPr/>
        </p:nvSpPr>
        <p:spPr>
          <a:xfrm>
            <a:off x="6465433" y="820795"/>
            <a:ext cx="4463140" cy="1631216"/>
          </a:xfrm>
          <a:prstGeom prst="rect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ЦЕЛЬ ШКОЛЬНОГО СПОРТИВНОГО КЛУБА –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организация и проведение спортивно-массовой работы в образовательном учреждении во внеурочное время.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EF6F460-0B9B-4163-89BC-0117DAB43927}"/>
              </a:ext>
            </a:extLst>
          </p:cNvPr>
          <p:cNvSpPr/>
          <p:nvPr/>
        </p:nvSpPr>
        <p:spPr>
          <a:xfrm>
            <a:off x="1263425" y="2596792"/>
            <a:ext cx="9665148" cy="4093428"/>
          </a:xfrm>
          <a:prstGeom prst="rect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ЗАДАЧИ ШКОЛЬНОГО СПОРТИВНОГО КЛУБА:</a:t>
            </a:r>
          </a:p>
          <a:p>
            <a:pPr algn="ctr"/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создание условий для привлечения школьников к систематическим занятиям физической культурой и спортом;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закрепление и совершенствование умений и навыков, полученных обучающимися на уроках физической культуры, выработка потребности в здоровом образе жизни;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профилактика асоциальных проявлений в детской и подростковой среде;</a:t>
            </a:r>
          </a:p>
          <a:p>
            <a:pPr algn="just"/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организация и проведение физкультурно-оздоровительных и спортивно-массовых мероприятий;</a:t>
            </a:r>
          </a:p>
          <a:p>
            <a:pPr algn="just"/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подготовка школьников к выполнению нормативов ГТО, а также участию во Всероссийских спортивных играх и соревнованиях школьников «Президентские спортивные игры» и «Президентские состязания».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CE5011B-EA1C-44C5-8644-96A56BCB22A5}"/>
              </a:ext>
            </a:extLst>
          </p:cNvPr>
          <p:cNvSpPr/>
          <p:nvPr/>
        </p:nvSpPr>
        <p:spPr>
          <a:xfrm>
            <a:off x="650421" y="266797"/>
            <a:ext cx="1089115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ПОНЯТИЕ ШКОЛЬНОГО СПОРТИВНОГО КЛУБА</a:t>
            </a:r>
            <a:endParaRPr lang="en-US" sz="3000" spc="60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111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2D26A0A-A069-404F-8A6E-339C39EEAE1D}"/>
              </a:ext>
            </a:extLst>
          </p:cNvPr>
          <p:cNvSpPr/>
          <p:nvPr/>
        </p:nvSpPr>
        <p:spPr>
          <a:xfrm>
            <a:off x="650419" y="515937"/>
            <a:ext cx="1089115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ШКОЛЬНЫХ СПОРТИВНЫХ КЛУБОВ</a:t>
            </a:r>
            <a:endParaRPr lang="en-US" sz="3000" spc="60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9">
            <a:extLst>
              <a:ext uri="{FF2B5EF4-FFF2-40B4-BE49-F238E27FC236}">
                <a16:creationId xmlns:a16="http://schemas.microsoft.com/office/drawing/2014/main" id="{D0E3A4FB-428A-4A31-BD11-FB3E97C249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585107"/>
              </p:ext>
            </p:extLst>
          </p:nvPr>
        </p:nvGraphicFramePr>
        <p:xfrm>
          <a:off x="860286" y="1443441"/>
          <a:ext cx="10471419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5868">
                  <a:extLst>
                    <a:ext uri="{9D8B030D-6E8A-4147-A177-3AD203B41FA5}">
                      <a16:colId xmlns:a16="http://schemas.microsoft.com/office/drawing/2014/main" val="1995748651"/>
                    </a:ext>
                  </a:extLst>
                </a:gridCol>
                <a:gridCol w="836557">
                  <a:extLst>
                    <a:ext uri="{9D8B030D-6E8A-4147-A177-3AD203B41FA5}">
                      <a16:colId xmlns:a16="http://schemas.microsoft.com/office/drawing/2014/main" val="4180005143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843042940"/>
                    </a:ext>
                  </a:extLst>
                </a:gridCol>
                <a:gridCol w="856366">
                  <a:extLst>
                    <a:ext uri="{9D8B030D-6E8A-4147-A177-3AD203B41FA5}">
                      <a16:colId xmlns:a16="http://schemas.microsoft.com/office/drawing/2014/main" val="4128318117"/>
                    </a:ext>
                  </a:extLst>
                </a:gridCol>
                <a:gridCol w="830510">
                  <a:extLst>
                    <a:ext uri="{9D8B030D-6E8A-4147-A177-3AD203B41FA5}">
                      <a16:colId xmlns:a16="http://schemas.microsoft.com/office/drawing/2014/main" val="1402453298"/>
                    </a:ext>
                  </a:extLst>
                </a:gridCol>
                <a:gridCol w="847288">
                  <a:extLst>
                    <a:ext uri="{9D8B030D-6E8A-4147-A177-3AD203B41FA5}">
                      <a16:colId xmlns:a16="http://schemas.microsoft.com/office/drawing/2014/main" val="430919797"/>
                    </a:ext>
                  </a:extLst>
                </a:gridCol>
                <a:gridCol w="847288">
                  <a:extLst>
                    <a:ext uri="{9D8B030D-6E8A-4147-A177-3AD203B41FA5}">
                      <a16:colId xmlns:a16="http://schemas.microsoft.com/office/drawing/2014/main" val="2645244126"/>
                    </a:ext>
                  </a:extLst>
                </a:gridCol>
                <a:gridCol w="838899">
                  <a:extLst>
                    <a:ext uri="{9D8B030D-6E8A-4147-A177-3AD203B41FA5}">
                      <a16:colId xmlns:a16="http://schemas.microsoft.com/office/drawing/2014/main" val="3220949528"/>
                    </a:ext>
                  </a:extLst>
                </a:gridCol>
                <a:gridCol w="847288">
                  <a:extLst>
                    <a:ext uri="{9D8B030D-6E8A-4147-A177-3AD203B41FA5}">
                      <a16:colId xmlns:a16="http://schemas.microsoft.com/office/drawing/2014/main" val="3413915600"/>
                    </a:ext>
                  </a:extLst>
                </a:gridCol>
                <a:gridCol w="864066">
                  <a:extLst>
                    <a:ext uri="{9D8B030D-6E8A-4147-A177-3AD203B41FA5}">
                      <a16:colId xmlns:a16="http://schemas.microsoft.com/office/drawing/2014/main" val="2110219183"/>
                    </a:ext>
                  </a:extLst>
                </a:gridCol>
              </a:tblGrid>
              <a:tr h="369078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821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школьных спортивных клубов в рамках национального проекта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733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школьных спортивных клубов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313701"/>
                  </a:ext>
                </a:extLst>
              </a:tr>
            </a:tbl>
          </a:graphicData>
        </a:graphic>
      </p:graphicFrame>
      <p:graphicFrame>
        <p:nvGraphicFramePr>
          <p:cNvPr id="6" name="Таблица 4">
            <a:extLst>
              <a:ext uri="{FF2B5EF4-FFF2-40B4-BE49-F238E27FC236}">
                <a16:creationId xmlns:a16="http://schemas.microsoft.com/office/drawing/2014/main" id="{B6178EC4-A950-4B52-96B6-389C77F5DA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470544"/>
              </p:ext>
            </p:extLst>
          </p:nvPr>
        </p:nvGraphicFramePr>
        <p:xfrm>
          <a:off x="1214434" y="4560148"/>
          <a:ext cx="9763125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0975">
                  <a:extLst>
                    <a:ext uri="{9D8B030D-6E8A-4147-A177-3AD203B41FA5}">
                      <a16:colId xmlns:a16="http://schemas.microsoft.com/office/drawing/2014/main" val="973621187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3899602340"/>
                    </a:ext>
                  </a:extLst>
                </a:gridCol>
                <a:gridCol w="2647950">
                  <a:extLst>
                    <a:ext uri="{9D8B030D-6E8A-4147-A177-3AD203B41FA5}">
                      <a16:colId xmlns:a16="http://schemas.microsoft.com/office/drawing/2014/main" val="793009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общеобразовательных организаций Ставропольского края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ШСК, внесенных во Всероссийский реестр ШСК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открытых ШСК в Ставропольском крае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2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598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407922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634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460CD70-8038-4309-99D1-3A3FC8F96C4B}"/>
              </a:ext>
            </a:extLst>
          </p:cNvPr>
          <p:cNvSpPr/>
          <p:nvPr/>
        </p:nvSpPr>
        <p:spPr>
          <a:xfrm>
            <a:off x="1249609" y="162336"/>
            <a:ext cx="987878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spc="6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242C38"/>
                </a:solidFill>
                <a:latin typeface="Times New Roman" pitchFamily="18" charset="0"/>
                <a:cs typeface="Times New Roman" pitchFamily="18" charset="0"/>
              </a:rPr>
              <a:t>СИСТЕМА СЕТЕВОГО И МЕЖВЕДОМСТВЕННОГО ВЗАИМОДЕЙСТВИЯ В ДЕЯТЕЛЬНОСТИ ШКОЛЬНЫЙ СПОРТИВНЫХ КЛУБОВ</a:t>
            </a:r>
            <a:endParaRPr lang="en-US" sz="3000" spc="60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rgbClr val="242C3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96E0E6CE-4E33-4BCA-A244-A69274ED4CA1}"/>
              </a:ext>
            </a:extLst>
          </p:cNvPr>
          <p:cNvSpPr/>
          <p:nvPr/>
        </p:nvSpPr>
        <p:spPr>
          <a:xfrm>
            <a:off x="3886199" y="1580092"/>
            <a:ext cx="4419600" cy="1082145"/>
          </a:xfrm>
          <a:prstGeom prst="roundRect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ФГБУ «Федеральный центр организационно-методического обеспечения физического воспитания»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29ACB1C9-85F2-42F4-8B63-72B5501DC43D}"/>
              </a:ext>
            </a:extLst>
          </p:cNvPr>
          <p:cNvSpPr/>
          <p:nvPr/>
        </p:nvSpPr>
        <p:spPr>
          <a:xfrm>
            <a:off x="595993" y="2868354"/>
            <a:ext cx="4419600" cy="1082145"/>
          </a:xfrm>
          <a:prstGeom prst="roundRect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Ставропольского края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18747D21-2E98-4D78-8FFA-2213D9F993AC}"/>
              </a:ext>
            </a:extLst>
          </p:cNvPr>
          <p:cNvSpPr/>
          <p:nvPr/>
        </p:nvSpPr>
        <p:spPr>
          <a:xfrm>
            <a:off x="7176409" y="2868353"/>
            <a:ext cx="4501243" cy="1082145"/>
          </a:xfrm>
          <a:prstGeom prst="roundRect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ресурсный центр развития дополнительного образования детей физкультурно-спортивной направленности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0C8F3FEC-71B4-4688-AC63-60D06CD4FD96}"/>
              </a:ext>
            </a:extLst>
          </p:cNvPr>
          <p:cNvSpPr/>
          <p:nvPr/>
        </p:nvSpPr>
        <p:spPr>
          <a:xfrm>
            <a:off x="3886199" y="4238090"/>
            <a:ext cx="4419600" cy="1082145"/>
          </a:xfrm>
          <a:prstGeom prst="roundRect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управления образованием администраций муниципальных и городских округов Ставропольского края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D947D47A-A517-4480-9DBA-6E9B46483FA0}"/>
              </a:ext>
            </a:extLst>
          </p:cNvPr>
          <p:cNvSpPr/>
          <p:nvPr/>
        </p:nvSpPr>
        <p:spPr>
          <a:xfrm>
            <a:off x="1976437" y="6067425"/>
            <a:ext cx="8239125" cy="628239"/>
          </a:xfrm>
          <a:prstGeom prst="roundRect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Общеобразовательные организации</a:t>
            </a:r>
          </a:p>
        </p:txBody>
      </p:sp>
      <p:sp>
        <p:nvSpPr>
          <p:cNvPr id="8" name="Стрелка: вверх 7">
            <a:extLst>
              <a:ext uri="{FF2B5EF4-FFF2-40B4-BE49-F238E27FC236}">
                <a16:creationId xmlns:a16="http://schemas.microsoft.com/office/drawing/2014/main" id="{D10AB77A-4B51-4112-98BE-757880C11C67}"/>
              </a:ext>
            </a:extLst>
          </p:cNvPr>
          <p:cNvSpPr/>
          <p:nvPr/>
        </p:nvSpPr>
        <p:spPr>
          <a:xfrm rot="3354983">
            <a:off x="3091586" y="1762265"/>
            <a:ext cx="123662" cy="1304282"/>
          </a:xfrm>
          <a:prstGeom prst="upArrow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: вниз 8">
            <a:extLst>
              <a:ext uri="{FF2B5EF4-FFF2-40B4-BE49-F238E27FC236}">
                <a16:creationId xmlns:a16="http://schemas.microsoft.com/office/drawing/2014/main" id="{2CDCF5F8-18DC-41BD-813C-2E7ADD3D1742}"/>
              </a:ext>
            </a:extLst>
          </p:cNvPr>
          <p:cNvSpPr/>
          <p:nvPr/>
        </p:nvSpPr>
        <p:spPr>
          <a:xfrm rot="3319117">
            <a:off x="3306617" y="1979411"/>
            <a:ext cx="114502" cy="1025596"/>
          </a:xfrm>
          <a:prstGeom prst="downArrow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: вверх 9">
            <a:extLst>
              <a:ext uri="{FF2B5EF4-FFF2-40B4-BE49-F238E27FC236}">
                <a16:creationId xmlns:a16="http://schemas.microsoft.com/office/drawing/2014/main" id="{2ACA3D8B-157F-428D-8998-94974D2E8278}"/>
              </a:ext>
            </a:extLst>
          </p:cNvPr>
          <p:cNvSpPr/>
          <p:nvPr/>
        </p:nvSpPr>
        <p:spPr>
          <a:xfrm rot="18431793">
            <a:off x="8888912" y="1730156"/>
            <a:ext cx="123662" cy="1304282"/>
          </a:xfrm>
          <a:prstGeom prst="upArrow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: вниз 10">
            <a:extLst>
              <a:ext uri="{FF2B5EF4-FFF2-40B4-BE49-F238E27FC236}">
                <a16:creationId xmlns:a16="http://schemas.microsoft.com/office/drawing/2014/main" id="{CAE1C53B-96E4-4C9A-8ADB-30BEC3560F5F}"/>
              </a:ext>
            </a:extLst>
          </p:cNvPr>
          <p:cNvSpPr/>
          <p:nvPr/>
        </p:nvSpPr>
        <p:spPr>
          <a:xfrm rot="18447924">
            <a:off x="8712776" y="1965733"/>
            <a:ext cx="114502" cy="1025596"/>
          </a:xfrm>
          <a:prstGeom prst="downArrow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: вниз 11">
            <a:extLst>
              <a:ext uri="{FF2B5EF4-FFF2-40B4-BE49-F238E27FC236}">
                <a16:creationId xmlns:a16="http://schemas.microsoft.com/office/drawing/2014/main" id="{DCCC7964-D5C4-4B8F-8CCC-09063668C85B}"/>
              </a:ext>
            </a:extLst>
          </p:cNvPr>
          <p:cNvSpPr/>
          <p:nvPr/>
        </p:nvSpPr>
        <p:spPr>
          <a:xfrm rot="7447071">
            <a:off x="3372298" y="3813719"/>
            <a:ext cx="114502" cy="1025596"/>
          </a:xfrm>
          <a:prstGeom prst="downArrow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: вверх 12">
            <a:extLst>
              <a:ext uri="{FF2B5EF4-FFF2-40B4-BE49-F238E27FC236}">
                <a16:creationId xmlns:a16="http://schemas.microsoft.com/office/drawing/2014/main" id="{05442FB7-21E9-45A3-A89D-66FF56C01FCE}"/>
              </a:ext>
            </a:extLst>
          </p:cNvPr>
          <p:cNvSpPr/>
          <p:nvPr/>
        </p:nvSpPr>
        <p:spPr>
          <a:xfrm rot="7453444">
            <a:off x="3182309" y="3790439"/>
            <a:ext cx="123662" cy="1304282"/>
          </a:xfrm>
          <a:prstGeom prst="upArrow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низ 13">
            <a:extLst>
              <a:ext uri="{FF2B5EF4-FFF2-40B4-BE49-F238E27FC236}">
                <a16:creationId xmlns:a16="http://schemas.microsoft.com/office/drawing/2014/main" id="{A054EAC2-78BA-40DE-8F6D-9F30E5E783C4}"/>
              </a:ext>
            </a:extLst>
          </p:cNvPr>
          <p:cNvSpPr/>
          <p:nvPr/>
        </p:nvSpPr>
        <p:spPr>
          <a:xfrm rot="8452634">
            <a:off x="2322134" y="3755662"/>
            <a:ext cx="140502" cy="2510816"/>
          </a:xfrm>
          <a:prstGeom prst="downArrow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верх 14">
            <a:extLst>
              <a:ext uri="{FF2B5EF4-FFF2-40B4-BE49-F238E27FC236}">
                <a16:creationId xmlns:a16="http://schemas.microsoft.com/office/drawing/2014/main" id="{1259DEB7-71C7-49E0-8457-A2A5A92FBC68}"/>
              </a:ext>
            </a:extLst>
          </p:cNvPr>
          <p:cNvSpPr/>
          <p:nvPr/>
        </p:nvSpPr>
        <p:spPr>
          <a:xfrm rot="8469176">
            <a:off x="2063904" y="3838093"/>
            <a:ext cx="151651" cy="2437687"/>
          </a:xfrm>
          <a:prstGeom prst="upArrow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верх 15">
            <a:extLst>
              <a:ext uri="{FF2B5EF4-FFF2-40B4-BE49-F238E27FC236}">
                <a16:creationId xmlns:a16="http://schemas.microsoft.com/office/drawing/2014/main" id="{612E5A1B-766F-475F-BDF2-80A5D69C8611}"/>
              </a:ext>
            </a:extLst>
          </p:cNvPr>
          <p:cNvSpPr/>
          <p:nvPr/>
        </p:nvSpPr>
        <p:spPr>
          <a:xfrm rot="10800000">
            <a:off x="5921617" y="5357073"/>
            <a:ext cx="117935" cy="671783"/>
          </a:xfrm>
          <a:prstGeom prst="upArrow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вниз 16">
            <a:extLst>
              <a:ext uri="{FF2B5EF4-FFF2-40B4-BE49-F238E27FC236}">
                <a16:creationId xmlns:a16="http://schemas.microsoft.com/office/drawing/2014/main" id="{061FDD36-395E-4A71-8F5E-ED80B6DA3644}"/>
              </a:ext>
            </a:extLst>
          </p:cNvPr>
          <p:cNvSpPr/>
          <p:nvPr/>
        </p:nvSpPr>
        <p:spPr>
          <a:xfrm rot="10800000">
            <a:off x="6130037" y="5358807"/>
            <a:ext cx="117933" cy="670050"/>
          </a:xfrm>
          <a:prstGeom prst="downArrow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низ 17">
            <a:extLst>
              <a:ext uri="{FF2B5EF4-FFF2-40B4-BE49-F238E27FC236}">
                <a16:creationId xmlns:a16="http://schemas.microsoft.com/office/drawing/2014/main" id="{09B084B3-45A3-4526-ADE9-5E82DDE709E6}"/>
              </a:ext>
            </a:extLst>
          </p:cNvPr>
          <p:cNvSpPr/>
          <p:nvPr/>
        </p:nvSpPr>
        <p:spPr>
          <a:xfrm rot="13130524">
            <a:off x="9781797" y="3755661"/>
            <a:ext cx="140502" cy="2510816"/>
          </a:xfrm>
          <a:prstGeom prst="downArrow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: вверх 18">
            <a:extLst>
              <a:ext uri="{FF2B5EF4-FFF2-40B4-BE49-F238E27FC236}">
                <a16:creationId xmlns:a16="http://schemas.microsoft.com/office/drawing/2014/main" id="{C3D671EE-8227-4159-B893-20E239F41884}"/>
              </a:ext>
            </a:extLst>
          </p:cNvPr>
          <p:cNvSpPr/>
          <p:nvPr/>
        </p:nvSpPr>
        <p:spPr>
          <a:xfrm rot="13128203">
            <a:off x="10019995" y="3811258"/>
            <a:ext cx="151651" cy="2437687"/>
          </a:xfrm>
          <a:prstGeom prst="upArrow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: вверх 19">
            <a:extLst>
              <a:ext uri="{FF2B5EF4-FFF2-40B4-BE49-F238E27FC236}">
                <a16:creationId xmlns:a16="http://schemas.microsoft.com/office/drawing/2014/main" id="{3D505165-6735-4312-83D7-B6CC0B9BCD6D}"/>
              </a:ext>
            </a:extLst>
          </p:cNvPr>
          <p:cNvSpPr/>
          <p:nvPr/>
        </p:nvSpPr>
        <p:spPr>
          <a:xfrm rot="3248468">
            <a:off x="8876788" y="3776218"/>
            <a:ext cx="123662" cy="1304282"/>
          </a:xfrm>
          <a:prstGeom prst="upArrow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: вниз 20">
            <a:extLst>
              <a:ext uri="{FF2B5EF4-FFF2-40B4-BE49-F238E27FC236}">
                <a16:creationId xmlns:a16="http://schemas.microsoft.com/office/drawing/2014/main" id="{2FD5B7B3-BC61-4029-8CF9-A14E4FA19794}"/>
              </a:ext>
            </a:extLst>
          </p:cNvPr>
          <p:cNvSpPr/>
          <p:nvPr/>
        </p:nvSpPr>
        <p:spPr>
          <a:xfrm rot="3264324">
            <a:off x="8718055" y="3825032"/>
            <a:ext cx="114502" cy="1025596"/>
          </a:xfrm>
          <a:prstGeom prst="downArrow">
            <a:avLst/>
          </a:prstGeom>
          <a:solidFill>
            <a:schemeClr val="tx2">
              <a:lumMod val="75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0497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900</Words>
  <Application>Microsoft Office PowerPoint</Application>
  <PresentationFormat>Широкоэкранный</PresentationFormat>
  <Paragraphs>142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Тема Office</vt:lpstr>
      <vt:lpstr>НОВЕЛЛА В ЗАКОНОДАТЕЛЬСТВЕ ДЕТСКО-ЮНОШЕСКОГО СПОРТА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User_3</cp:lastModifiedBy>
  <cp:revision>12</cp:revision>
  <dcterms:created xsi:type="dcterms:W3CDTF">2021-04-14T06:25:05Z</dcterms:created>
  <dcterms:modified xsi:type="dcterms:W3CDTF">2022-02-28T10:15:10Z</dcterms:modified>
</cp:coreProperties>
</file>